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0" r:id="rId1"/>
  </p:sldMasterIdLst>
  <p:handoutMasterIdLst>
    <p:handoutMasterId r:id="rId12"/>
  </p:handoutMasterIdLst>
  <p:sldIdLst>
    <p:sldId id="259" r:id="rId2"/>
    <p:sldId id="305" r:id="rId3"/>
    <p:sldId id="303" r:id="rId4"/>
    <p:sldId id="282" r:id="rId5"/>
    <p:sldId id="287" r:id="rId6"/>
    <p:sldId id="307" r:id="rId7"/>
    <p:sldId id="288" r:id="rId8"/>
    <p:sldId id="296" r:id="rId9"/>
    <p:sldId id="306" r:id="rId10"/>
    <p:sldId id="302" r:id="rId11"/>
  </p:sldIdLst>
  <p:sldSz cx="13004800" cy="9753600"/>
  <p:notesSz cx="6954838" cy="93091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pitchFamily="1" charset="0"/>
        <a:ea typeface="ヒラギノ角ゴ ProN W3" pitchFamily="1" charset="-128"/>
        <a:cs typeface="+mn-cs"/>
        <a:sym typeface="Gill Sans" pitchFamily="1" charset="0"/>
      </a:defRPr>
    </a:lvl1pPr>
    <a:lvl2pPr marL="4572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pitchFamily="1" charset="0"/>
        <a:ea typeface="ヒラギノ角ゴ ProN W3" pitchFamily="1" charset="-128"/>
        <a:cs typeface="+mn-cs"/>
        <a:sym typeface="Gill Sans" pitchFamily="1" charset="0"/>
      </a:defRPr>
    </a:lvl2pPr>
    <a:lvl3pPr marL="9144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pitchFamily="1" charset="0"/>
        <a:ea typeface="ヒラギノ角ゴ ProN W3" pitchFamily="1" charset="-128"/>
        <a:cs typeface="+mn-cs"/>
        <a:sym typeface="Gill Sans" pitchFamily="1" charset="0"/>
      </a:defRPr>
    </a:lvl3pPr>
    <a:lvl4pPr marL="13716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pitchFamily="1" charset="0"/>
        <a:ea typeface="ヒラギノ角ゴ ProN W3" pitchFamily="1" charset="-128"/>
        <a:cs typeface="+mn-cs"/>
        <a:sym typeface="Gill Sans" pitchFamily="1" charset="0"/>
      </a:defRPr>
    </a:lvl4pPr>
    <a:lvl5pPr marL="18288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pitchFamily="1" charset="0"/>
        <a:ea typeface="ヒラギノ角ゴ ProN W3" pitchFamily="1" charset="-128"/>
        <a:cs typeface="+mn-cs"/>
        <a:sym typeface="Gill Sans" pitchFamily="1" charset="0"/>
      </a:defRPr>
    </a:lvl5pPr>
    <a:lvl6pPr marL="2286000" algn="l" defTabSz="914400" rtl="0" eaLnBrk="1" latinLnBrk="0" hangingPunct="1">
      <a:defRPr sz="4200" kern="1200">
        <a:solidFill>
          <a:srgbClr val="000000"/>
        </a:solidFill>
        <a:latin typeface="Gill Sans" pitchFamily="1" charset="0"/>
        <a:ea typeface="ヒラギノ角ゴ ProN W3" pitchFamily="1" charset="-128"/>
        <a:cs typeface="+mn-cs"/>
        <a:sym typeface="Gill Sans" pitchFamily="1" charset="0"/>
      </a:defRPr>
    </a:lvl6pPr>
    <a:lvl7pPr marL="2743200" algn="l" defTabSz="914400" rtl="0" eaLnBrk="1" latinLnBrk="0" hangingPunct="1">
      <a:defRPr sz="4200" kern="1200">
        <a:solidFill>
          <a:srgbClr val="000000"/>
        </a:solidFill>
        <a:latin typeface="Gill Sans" pitchFamily="1" charset="0"/>
        <a:ea typeface="ヒラギノ角ゴ ProN W3" pitchFamily="1" charset="-128"/>
        <a:cs typeface="+mn-cs"/>
        <a:sym typeface="Gill Sans" pitchFamily="1" charset="0"/>
      </a:defRPr>
    </a:lvl7pPr>
    <a:lvl8pPr marL="3200400" algn="l" defTabSz="914400" rtl="0" eaLnBrk="1" latinLnBrk="0" hangingPunct="1">
      <a:defRPr sz="4200" kern="1200">
        <a:solidFill>
          <a:srgbClr val="000000"/>
        </a:solidFill>
        <a:latin typeface="Gill Sans" pitchFamily="1" charset="0"/>
        <a:ea typeface="ヒラギノ角ゴ ProN W3" pitchFamily="1" charset="-128"/>
        <a:cs typeface="+mn-cs"/>
        <a:sym typeface="Gill Sans" pitchFamily="1" charset="0"/>
      </a:defRPr>
    </a:lvl8pPr>
    <a:lvl9pPr marL="3657600" algn="l" defTabSz="914400" rtl="0" eaLnBrk="1" latinLnBrk="0" hangingPunct="1">
      <a:defRPr sz="4200" kern="1200">
        <a:solidFill>
          <a:srgbClr val="000000"/>
        </a:solidFill>
        <a:latin typeface="Gill Sans" pitchFamily="1" charset="0"/>
        <a:ea typeface="ヒラギノ角ゴ ProN W3" pitchFamily="1" charset="-128"/>
        <a:cs typeface="+mn-cs"/>
        <a:sym typeface="Gill Sans" pitchFamily="1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436" autoAdjust="0"/>
    <p:restoredTop sz="90929"/>
  </p:normalViewPr>
  <p:slideViewPr>
    <p:cSldViewPr>
      <p:cViewPr varScale="1">
        <p:scale>
          <a:sx n="47" d="100"/>
          <a:sy n="47" d="100"/>
        </p:scale>
        <p:origin x="1794" y="66"/>
      </p:cViewPr>
      <p:guideLst>
        <p:guide orient="horz" pos="3072"/>
        <p:guide pos="4096"/>
      </p:guideLst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13763" cy="465455"/>
          </a:xfrm>
          <a:prstGeom prst="rect">
            <a:avLst/>
          </a:prstGeom>
        </p:spPr>
        <p:txBody>
          <a:bodyPr vert="horz" lIns="92934" tIns="46467" rIns="92934" bIns="46467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9466" y="1"/>
            <a:ext cx="3013763" cy="465455"/>
          </a:xfrm>
          <a:prstGeom prst="rect">
            <a:avLst/>
          </a:prstGeom>
        </p:spPr>
        <p:txBody>
          <a:bodyPr vert="horz" lIns="92934" tIns="46467" rIns="92934" bIns="46467" rtlCol="0"/>
          <a:lstStyle>
            <a:lvl1pPr algn="r">
              <a:defRPr sz="1200"/>
            </a:lvl1pPr>
          </a:lstStyle>
          <a:p>
            <a:fld id="{5AEA5B7D-967F-49C5-862B-D938E093355D}" type="datetimeFigureOut">
              <a:rPr lang="en-GB" smtClean="0"/>
              <a:pPr/>
              <a:t>19/03/2021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13763" cy="465455"/>
          </a:xfrm>
          <a:prstGeom prst="rect">
            <a:avLst/>
          </a:prstGeom>
        </p:spPr>
        <p:txBody>
          <a:bodyPr vert="horz" lIns="92934" tIns="46467" rIns="92934" bIns="46467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9466" y="8842030"/>
            <a:ext cx="3013763" cy="465455"/>
          </a:xfrm>
          <a:prstGeom prst="rect">
            <a:avLst/>
          </a:prstGeom>
        </p:spPr>
        <p:txBody>
          <a:bodyPr vert="horz" lIns="92934" tIns="46467" rIns="92934" bIns="46467" rtlCol="0" anchor="b"/>
          <a:lstStyle>
            <a:lvl1pPr algn="r">
              <a:defRPr sz="1200"/>
            </a:lvl1pPr>
          </a:lstStyle>
          <a:p>
            <a:fld id="{ED5EAA3A-A172-41B2-BDEF-EB489F8D749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02920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0000" y="2768600"/>
            <a:ext cx="51562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768600"/>
            <a:ext cx="51562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Gill Sans" pitchFamily="3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18600" y="254000"/>
            <a:ext cx="2616200" cy="8229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0000" y="254000"/>
            <a:ext cx="7696200" cy="8229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2438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pitchFamily="1" charset="0"/>
              </a:rPr>
              <a:t>Click to edit Master title style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2768600"/>
            <a:ext cx="10464800" cy="5715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pitchFamily="1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pitchFamily="1" charset="0"/>
              </a:rPr>
              <a:t>Second level</a:t>
            </a:r>
          </a:p>
          <a:p>
            <a:pPr lvl="2"/>
            <a:r>
              <a:rPr lang="en-US" smtClean="0">
                <a:sym typeface="Gill Sans" pitchFamily="1" charset="0"/>
              </a:rPr>
              <a:t>Third level</a:t>
            </a:r>
          </a:p>
          <a:p>
            <a:pPr lvl="3"/>
            <a:r>
              <a:rPr lang="en-US" smtClean="0">
                <a:sym typeface="Gill Sans" pitchFamily="1" charset="0"/>
              </a:rPr>
              <a:t>Fourth level</a:t>
            </a:r>
          </a:p>
          <a:p>
            <a:pPr lvl="4"/>
            <a:r>
              <a:rPr lang="en-US" smtClean="0">
                <a:sym typeface="Gill Sans" pitchFamily="1" charset="0"/>
              </a:rPr>
              <a:t>Fifth level</a:t>
            </a:r>
          </a:p>
        </p:txBody>
      </p:sp>
      <p:pic>
        <p:nvPicPr>
          <p:cNvPr id="2052" name="Picture 3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393700" y="0"/>
            <a:ext cx="13792200" cy="9753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pitchFamily="1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1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1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1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1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9pPr>
    </p:titleStyle>
    <p:bodyStyle>
      <a:lvl1pPr marL="7604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pitchFamily="1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pitchFamily="1" charset="0"/>
        </a:defRPr>
      </a:lvl1pPr>
      <a:lvl2pPr marL="12049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pitchFamily="1" charset="0"/>
        <a:buChar char="•"/>
        <a:defRPr sz="3200">
          <a:solidFill>
            <a:schemeClr val="tx1"/>
          </a:solidFill>
          <a:latin typeface="+mn-lt"/>
          <a:ea typeface="+mn-ea"/>
          <a:sym typeface="Gill Sans" pitchFamily="1" charset="0"/>
        </a:defRPr>
      </a:lvl2pPr>
      <a:lvl3pPr marL="16494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pitchFamily="1" charset="0"/>
        <a:buChar char="•"/>
        <a:defRPr sz="3200">
          <a:solidFill>
            <a:schemeClr val="tx1"/>
          </a:solidFill>
          <a:latin typeface="+mn-lt"/>
          <a:ea typeface="+mn-ea"/>
          <a:sym typeface="Gill Sans" pitchFamily="1" charset="0"/>
        </a:defRPr>
      </a:lvl3pPr>
      <a:lvl4pPr marL="20939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pitchFamily="1" charset="0"/>
        <a:buChar char="•"/>
        <a:defRPr sz="3200">
          <a:solidFill>
            <a:schemeClr val="tx1"/>
          </a:solidFill>
          <a:latin typeface="+mn-lt"/>
          <a:ea typeface="+mn-ea"/>
          <a:sym typeface="Gill Sans" pitchFamily="1" charset="0"/>
        </a:defRPr>
      </a:lvl4pPr>
      <a:lvl5pPr marL="25384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pitchFamily="1" charset="0"/>
        <a:buChar char="•"/>
        <a:defRPr sz="3200">
          <a:solidFill>
            <a:schemeClr val="tx1"/>
          </a:solidFill>
          <a:latin typeface="+mn-lt"/>
          <a:ea typeface="+mn-ea"/>
          <a:sym typeface="Gill Sans" pitchFamily="1" charset="0"/>
        </a:defRPr>
      </a:lvl5pPr>
      <a:lvl6pPr marL="2995613" indent="-493713" algn="l" rtl="0" fontAlgn="base">
        <a:spcBef>
          <a:spcPts val="3800"/>
        </a:spcBef>
        <a:spcAft>
          <a:spcPct val="0"/>
        </a:spcAft>
        <a:buSzPct val="171000"/>
        <a:buFont typeface="Gill Sans" pitchFamily="32" charset="0"/>
        <a:buChar char="•"/>
        <a:defRPr sz="3200">
          <a:solidFill>
            <a:schemeClr val="tx1"/>
          </a:solidFill>
          <a:latin typeface="+mn-lt"/>
          <a:ea typeface="+mn-ea"/>
          <a:sym typeface="Gill Sans" pitchFamily="32" charset="0"/>
        </a:defRPr>
      </a:lvl6pPr>
      <a:lvl7pPr marL="3452813" indent="-493713" algn="l" rtl="0" fontAlgn="base">
        <a:spcBef>
          <a:spcPts val="3800"/>
        </a:spcBef>
        <a:spcAft>
          <a:spcPct val="0"/>
        </a:spcAft>
        <a:buSzPct val="171000"/>
        <a:buFont typeface="Gill Sans" pitchFamily="32" charset="0"/>
        <a:buChar char="•"/>
        <a:defRPr sz="3200">
          <a:solidFill>
            <a:schemeClr val="tx1"/>
          </a:solidFill>
          <a:latin typeface="+mn-lt"/>
          <a:ea typeface="+mn-ea"/>
          <a:sym typeface="Gill Sans" pitchFamily="32" charset="0"/>
        </a:defRPr>
      </a:lvl7pPr>
      <a:lvl8pPr marL="3910013" indent="-493713" algn="l" rtl="0" fontAlgn="base">
        <a:spcBef>
          <a:spcPts val="3800"/>
        </a:spcBef>
        <a:spcAft>
          <a:spcPct val="0"/>
        </a:spcAft>
        <a:buSzPct val="171000"/>
        <a:buFont typeface="Gill Sans" pitchFamily="32" charset="0"/>
        <a:buChar char="•"/>
        <a:defRPr sz="3200">
          <a:solidFill>
            <a:schemeClr val="tx1"/>
          </a:solidFill>
          <a:latin typeface="+mn-lt"/>
          <a:ea typeface="+mn-ea"/>
          <a:sym typeface="Gill Sans" pitchFamily="32" charset="0"/>
        </a:defRPr>
      </a:lvl8pPr>
      <a:lvl9pPr marL="4367213" indent="-493713" algn="l" rtl="0" fontAlgn="base">
        <a:spcBef>
          <a:spcPts val="3800"/>
        </a:spcBef>
        <a:spcAft>
          <a:spcPct val="0"/>
        </a:spcAft>
        <a:buSzPct val="171000"/>
        <a:buFont typeface="Gill Sans" pitchFamily="32" charset="0"/>
        <a:buChar char="•"/>
        <a:defRPr sz="3200">
          <a:solidFill>
            <a:schemeClr val="tx1"/>
          </a:solidFill>
          <a:latin typeface="+mn-lt"/>
          <a:ea typeface="+mn-ea"/>
          <a:sym typeface="Gill Sans" pitchFamily="32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t.ac.id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itle 14"/>
          <p:cNvSpPr>
            <a:spLocks noGrp="1"/>
          </p:cNvSpPr>
          <p:nvPr>
            <p:ph type="ctrTitle"/>
          </p:nvPr>
        </p:nvSpPr>
        <p:spPr>
          <a:xfrm>
            <a:off x="847650" y="2177546"/>
            <a:ext cx="11055350" cy="4643470"/>
          </a:xfrm>
          <a:ln>
            <a:noFill/>
          </a:ln>
          <a:effectLst/>
        </p:spPr>
        <p:txBody>
          <a:bodyPr/>
          <a:lstStyle/>
          <a:p>
            <a:pPr algn="l" eaLnBrk="1" hangingPunct="1"/>
            <a:r>
              <a:rPr lang="en-US" sz="6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  <a:t/>
            </a:r>
            <a:br>
              <a:rPr lang="en-US" sz="6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</a:br>
            <a:r>
              <a:rPr lang="id-ID" sz="5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Tata Usaha :</a:t>
            </a:r>
            <a:br>
              <a:rPr lang="id-ID" sz="5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d-ID" sz="36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Ijazah;</a:t>
            </a:r>
            <a:br>
              <a:rPr lang="id-ID" sz="36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d-ID" sz="36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Legalisir;</a:t>
            </a:r>
            <a:br>
              <a:rPr lang="id-ID" sz="36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d-ID" sz="36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Surat Keterangan</a:t>
            </a:r>
            <a:r>
              <a:rPr lang="en-US" sz="36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r>
              <a:rPr lang="id-ID" sz="36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id-ID" sz="36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d-ID" sz="36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Pengembalian Biaya Pendidikan/SPP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5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UPBJJ-UT Palembang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44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62440" y="6316960"/>
            <a:ext cx="657383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  <a:p>
            <a:endPara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  <a:p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Imam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Dwinusa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, S.E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u="sng" dirty="0" smtClean="0"/>
              <a:t>PAS PHOTO IJAZAH</a:t>
            </a:r>
            <a:endParaRPr lang="id-ID" sz="5400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270000" y="2376470"/>
            <a:ext cx="10464800" cy="6107130"/>
          </a:xfrm>
        </p:spPr>
        <p:txBody>
          <a:bodyPr/>
          <a:lstStyle/>
          <a:p>
            <a:pPr algn="just"/>
            <a:r>
              <a:rPr lang="en-US" dirty="0" err="1" smtClean="0"/>
              <a:t>Hitam</a:t>
            </a:r>
            <a:r>
              <a:rPr lang="en-US" dirty="0" smtClean="0"/>
              <a:t> </a:t>
            </a:r>
            <a:r>
              <a:rPr lang="en-US" dirty="0" err="1" smtClean="0"/>
              <a:t>putih</a:t>
            </a:r>
            <a:r>
              <a:rPr lang="en-US" dirty="0" smtClean="0"/>
              <a:t> </a:t>
            </a:r>
            <a:r>
              <a:rPr lang="en-US" dirty="0" err="1" smtClean="0"/>
              <a:t>ukuran</a:t>
            </a:r>
            <a:r>
              <a:rPr lang="en-US" dirty="0" smtClean="0"/>
              <a:t> 3 x 4 </a:t>
            </a:r>
            <a:r>
              <a:rPr lang="en-US" dirty="0" err="1" smtClean="0"/>
              <a:t>sebanyak</a:t>
            </a:r>
            <a:r>
              <a:rPr lang="en-US" dirty="0" smtClean="0"/>
              <a:t> 2 </a:t>
            </a:r>
            <a:r>
              <a:rPr lang="en-US" dirty="0" err="1" smtClean="0"/>
              <a:t>lembar</a:t>
            </a:r>
            <a:r>
              <a:rPr lang="en-US" dirty="0" smtClean="0"/>
              <a:t>, </a:t>
            </a:r>
            <a:r>
              <a:rPr lang="en-US" dirty="0" err="1" smtClean="0"/>
              <a:t>tulis</a:t>
            </a:r>
            <a:r>
              <a:rPr lang="en-US" dirty="0" smtClean="0"/>
              <a:t> NIM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nama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belakang</a:t>
            </a:r>
            <a:r>
              <a:rPr lang="en-US" dirty="0" smtClean="0"/>
              <a:t> photo</a:t>
            </a:r>
          </a:p>
          <a:p>
            <a:pPr algn="just"/>
            <a:r>
              <a:rPr lang="en-US" dirty="0" err="1" smtClean="0"/>
              <a:t>Posisi</a:t>
            </a:r>
            <a:r>
              <a:rPr lang="en-US" dirty="0" smtClean="0"/>
              <a:t> </a:t>
            </a:r>
            <a:r>
              <a:rPr lang="en-US" dirty="0" err="1" smtClean="0"/>
              <a:t>muka</a:t>
            </a:r>
            <a:r>
              <a:rPr lang="en-US" dirty="0" smtClean="0"/>
              <a:t> </a:t>
            </a:r>
            <a:r>
              <a:rPr lang="en-US" dirty="0" err="1" smtClean="0"/>
              <a:t>menghadap</a:t>
            </a:r>
            <a:r>
              <a:rPr lang="en-US" dirty="0" smtClean="0"/>
              <a:t> </a:t>
            </a:r>
            <a:r>
              <a:rPr lang="en-US" dirty="0" err="1" smtClean="0"/>
              <a:t>kedepan</a:t>
            </a:r>
            <a:r>
              <a:rPr lang="en-US" dirty="0" smtClean="0"/>
              <a:t>, </a:t>
            </a:r>
            <a:r>
              <a:rPr lang="en-US" dirty="0" err="1" smtClean="0"/>
              <a:t>memakai</a:t>
            </a:r>
            <a:r>
              <a:rPr lang="en-US" dirty="0" smtClean="0"/>
              <a:t> </a:t>
            </a:r>
            <a:r>
              <a:rPr lang="en-US" dirty="0" err="1" smtClean="0"/>
              <a:t>pakaian</a:t>
            </a:r>
            <a:r>
              <a:rPr lang="en-US" dirty="0" smtClean="0"/>
              <a:t> </a:t>
            </a:r>
            <a:r>
              <a:rPr lang="en-US" dirty="0" err="1" smtClean="0"/>
              <a:t>resmi</a:t>
            </a:r>
            <a:r>
              <a:rPr lang="en-US" dirty="0" smtClean="0"/>
              <a:t> (</a:t>
            </a:r>
            <a:r>
              <a:rPr lang="en-US" dirty="0" err="1" smtClean="0"/>
              <a:t>bukan</a:t>
            </a:r>
            <a:r>
              <a:rPr lang="en-US" dirty="0" smtClean="0"/>
              <a:t> </a:t>
            </a:r>
            <a:r>
              <a:rPr lang="en-US" dirty="0" err="1" smtClean="0"/>
              <a:t>kaos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T-shirt)</a:t>
            </a:r>
          </a:p>
          <a:p>
            <a:pPr algn="just"/>
            <a:r>
              <a:rPr lang="en-US" dirty="0" err="1" smtClean="0"/>
              <a:t>Tempel</a:t>
            </a:r>
            <a:r>
              <a:rPr lang="en-US" dirty="0" smtClean="0"/>
              <a:t> photo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formulir</a:t>
            </a:r>
            <a:r>
              <a:rPr lang="en-US" dirty="0" smtClean="0"/>
              <a:t> </a:t>
            </a:r>
            <a:r>
              <a:rPr lang="en-US" dirty="0" err="1" smtClean="0"/>
              <a:t>penyerahan</a:t>
            </a:r>
            <a:r>
              <a:rPr lang="en-US" dirty="0" smtClean="0"/>
              <a:t> </a:t>
            </a:r>
            <a:r>
              <a:rPr lang="en-US" dirty="0" err="1" smtClean="0"/>
              <a:t>ijazah</a:t>
            </a:r>
            <a:r>
              <a:rPr lang="en-US" dirty="0" smtClean="0"/>
              <a:t> (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lem</a:t>
            </a:r>
            <a:r>
              <a:rPr lang="en-US" dirty="0" smtClean="0"/>
              <a:t> </a:t>
            </a:r>
            <a:r>
              <a:rPr lang="en-US" dirty="0" err="1" smtClean="0"/>
              <a:t>setengah</a:t>
            </a:r>
            <a:r>
              <a:rPr lang="en-US" dirty="0" smtClean="0"/>
              <a:t> agar </a:t>
            </a:r>
            <a:r>
              <a:rPr lang="en-US" dirty="0" err="1" smtClean="0"/>
              <a:t>mudah</a:t>
            </a:r>
            <a:r>
              <a:rPr lang="en-US" dirty="0" smtClean="0"/>
              <a:t> </a:t>
            </a:r>
            <a:r>
              <a:rPr lang="en-US" dirty="0" err="1" smtClean="0"/>
              <a:t>dilepas</a:t>
            </a:r>
            <a:r>
              <a:rPr lang="en-US" dirty="0" smtClean="0"/>
              <a:t>)</a:t>
            </a:r>
          </a:p>
          <a:p>
            <a:pPr algn="just"/>
            <a:r>
              <a:rPr lang="en-US" dirty="0" smtClean="0"/>
              <a:t>UT </a:t>
            </a:r>
            <a:r>
              <a:rPr lang="en-US" dirty="0" err="1" smtClean="0"/>
              <a:t>pusat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bertanggungjawab</a:t>
            </a:r>
            <a:r>
              <a:rPr lang="en-US" dirty="0" smtClean="0"/>
              <a:t> </a:t>
            </a:r>
            <a:r>
              <a:rPr lang="en-US" dirty="0" err="1" smtClean="0"/>
              <a:t>atas</a:t>
            </a:r>
            <a:r>
              <a:rPr lang="en-US" dirty="0" smtClean="0"/>
              <a:t> </a:t>
            </a:r>
            <a:r>
              <a:rPr lang="en-US" dirty="0" err="1" smtClean="0"/>
              <a:t>kerusakan</a:t>
            </a:r>
            <a:r>
              <a:rPr lang="en-US" dirty="0" smtClean="0"/>
              <a:t> </a:t>
            </a:r>
            <a:r>
              <a:rPr lang="en-US" dirty="0" err="1" smtClean="0"/>
              <a:t>ijazah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hilang</a:t>
            </a:r>
            <a:r>
              <a:rPr lang="en-US" dirty="0" smtClean="0"/>
              <a:t>, </a:t>
            </a:r>
            <a:r>
              <a:rPr lang="en-US" dirty="0" err="1" smtClean="0"/>
              <a:t>apabila</a:t>
            </a:r>
            <a:r>
              <a:rPr lang="en-US" dirty="0" smtClean="0"/>
              <a:t> </a:t>
            </a:r>
            <a:r>
              <a:rPr lang="en-US" dirty="0" err="1" smtClean="0"/>
              <a:t>sampai</a:t>
            </a:r>
            <a:r>
              <a:rPr lang="en-US" dirty="0" smtClean="0"/>
              <a:t> 5 </a:t>
            </a:r>
            <a:r>
              <a:rPr lang="en-US" dirty="0" err="1" smtClean="0"/>
              <a:t>bulan</a:t>
            </a:r>
            <a:r>
              <a:rPr lang="en-US" dirty="0" smtClean="0"/>
              <a:t> </a:t>
            </a:r>
            <a:r>
              <a:rPr lang="en-US" dirty="0" err="1" smtClean="0"/>
              <a:t>sejak</a:t>
            </a:r>
            <a:r>
              <a:rPr lang="en-US" dirty="0" smtClean="0"/>
              <a:t> </a:t>
            </a:r>
            <a:r>
              <a:rPr lang="en-US" dirty="0" err="1" smtClean="0"/>
              <a:t>tanggal</a:t>
            </a:r>
            <a:r>
              <a:rPr lang="en-US" dirty="0" smtClean="0"/>
              <a:t> </a:t>
            </a:r>
            <a:r>
              <a:rPr lang="en-US" dirty="0" err="1" smtClean="0"/>
              <a:t>penetapan</a:t>
            </a:r>
            <a:r>
              <a:rPr lang="en-US" dirty="0" smtClean="0"/>
              <a:t> </a:t>
            </a:r>
            <a:r>
              <a:rPr lang="en-US" dirty="0" err="1" smtClean="0"/>
              <a:t>kelulusan</a:t>
            </a:r>
            <a:r>
              <a:rPr lang="en-US" dirty="0" smtClean="0"/>
              <a:t> </a:t>
            </a:r>
            <a:r>
              <a:rPr lang="en-US" dirty="0" err="1" smtClean="0"/>
              <a:t>belum</a:t>
            </a:r>
            <a:r>
              <a:rPr lang="en-US" dirty="0" smtClean="0"/>
              <a:t> </a:t>
            </a:r>
            <a:r>
              <a:rPr lang="en-US" dirty="0" err="1" smtClean="0"/>
              <a:t>dilengkapi</a:t>
            </a:r>
            <a:r>
              <a:rPr lang="en-US" dirty="0" smtClean="0"/>
              <a:t> pas photo</a:t>
            </a:r>
            <a:endParaRPr lang="en-US" dirty="0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4304" y="254000"/>
            <a:ext cx="10464800" cy="2438400"/>
          </a:xfrm>
        </p:spPr>
        <p:txBody>
          <a:bodyPr/>
          <a:lstStyle/>
          <a:p>
            <a:r>
              <a:rPr lang="id-ID" sz="6000" dirty="0" smtClean="0"/>
              <a:t>Pengambilan Ijazah/SKPI/ Transkrip</a:t>
            </a:r>
            <a:endParaRPr lang="id-ID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0000" y="2768600"/>
            <a:ext cx="10464800" cy="5965852"/>
          </a:xfrm>
        </p:spPr>
        <p:txBody>
          <a:bodyPr/>
          <a:lstStyle/>
          <a:p>
            <a:pPr marL="432000">
              <a:spcBef>
                <a:spcPts val="0"/>
              </a:spcBef>
            </a:pPr>
            <a:r>
              <a:rPr lang="id-ID" dirty="0" smtClean="0"/>
              <a:t>1. Wisuda </a:t>
            </a:r>
            <a:r>
              <a:rPr lang="id-ID" dirty="0" smtClean="0"/>
              <a:t>di </a:t>
            </a:r>
            <a:r>
              <a:rPr lang="id-ID" dirty="0" smtClean="0"/>
              <a:t>UT Pusat</a:t>
            </a:r>
          </a:p>
          <a:p>
            <a:pPr marL="432000">
              <a:spcBef>
                <a:spcPts val="0"/>
              </a:spcBef>
            </a:pPr>
            <a:r>
              <a:rPr lang="id-ID" dirty="0" smtClean="0"/>
              <a:t>2. Upacara Penyerahan Ijazah (UPI)</a:t>
            </a:r>
          </a:p>
          <a:p>
            <a:pPr marL="432000">
              <a:spcBef>
                <a:spcPts val="0"/>
              </a:spcBef>
            </a:pPr>
            <a:r>
              <a:rPr lang="id-ID" dirty="0" smtClean="0"/>
              <a:t>3. Alumni datang langsung ke UPBJJ-UT Palembang dengan membawa identitas diri</a:t>
            </a:r>
          </a:p>
          <a:p>
            <a:pPr marL="432000">
              <a:spcBef>
                <a:spcPts val="0"/>
              </a:spcBef>
            </a:pPr>
            <a:r>
              <a:rPr lang="id-ID" dirty="0" smtClean="0"/>
              <a:t>Perwakilan (surat kuasa kepada orangtua/saudara kandung/kerabat yang ada hubungan keluarga) dengan melampirkan </a:t>
            </a:r>
            <a:r>
              <a:rPr lang="id-ID" dirty="0" smtClean="0"/>
              <a:t>foto </a:t>
            </a:r>
            <a:r>
              <a:rPr lang="id-ID" dirty="0" smtClean="0"/>
              <a:t>copy </a:t>
            </a:r>
            <a:r>
              <a:rPr lang="id-ID" dirty="0" smtClean="0"/>
              <a:t>identitas </a:t>
            </a:r>
            <a:r>
              <a:rPr lang="id-ID" dirty="0" smtClean="0"/>
              <a:t>keluarga (KK/KTP)</a:t>
            </a:r>
          </a:p>
          <a:p>
            <a:pPr marL="432000">
              <a:spcBef>
                <a:spcPts val="0"/>
              </a:spcBef>
            </a:pPr>
            <a:r>
              <a:rPr lang="id-ID" dirty="0" smtClean="0"/>
              <a:t>Tidak dikenakan biaya</a:t>
            </a:r>
          </a:p>
          <a:p>
            <a:pPr marL="432000">
              <a:spcBef>
                <a:spcPts val="0"/>
              </a:spcBef>
            </a:pPr>
            <a:r>
              <a:rPr lang="id-ID" dirty="0" smtClean="0"/>
              <a:t>Ijazah yang tidak diambil dalam jangka waktu 5 tahun, maka yang bersangkutan dapat mengambil di UT Pusat</a:t>
            </a:r>
          </a:p>
          <a:p>
            <a:pPr>
              <a:buNone/>
            </a:pPr>
            <a:endParaRPr lang="id-ID" dirty="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16252" y="876272"/>
            <a:ext cx="8518548" cy="2071702"/>
          </a:xfrm>
        </p:spPr>
        <p:txBody>
          <a:bodyPr/>
          <a:lstStyle/>
          <a:p>
            <a:r>
              <a:rPr lang="en-US" sz="4000" b="1" dirty="0" smtClean="0"/>
              <a:t>Tata Cara </a:t>
            </a:r>
            <a:r>
              <a:rPr lang="en-US" sz="4000" b="1" dirty="0" err="1" smtClean="0"/>
              <a:t>Pemerosesan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Legalisir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Ijazah</a:t>
            </a:r>
            <a:r>
              <a:rPr lang="en-US" sz="4000" b="1" dirty="0" smtClean="0"/>
              <a:t>, </a:t>
            </a:r>
            <a:r>
              <a:rPr lang="en-US" sz="4000" b="1" dirty="0" err="1" smtClean="0"/>
              <a:t>Akta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dan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Transkrip</a:t>
            </a:r>
            <a:r>
              <a:rPr lang="en-US" sz="4000" b="1" dirty="0" smtClean="0"/>
              <a:t> </a:t>
            </a:r>
            <a:r>
              <a:rPr lang="en-US" sz="4000" b="1" u="sng" dirty="0" err="1" smtClean="0"/>
              <a:t>Universitas</a:t>
            </a:r>
            <a:r>
              <a:rPr lang="en-US" sz="4000" b="1" u="sng" dirty="0" smtClean="0"/>
              <a:t> Terbuka</a:t>
            </a:r>
            <a:r>
              <a:rPr lang="en-US" sz="4000" dirty="0" smtClean="0"/>
              <a:t/>
            </a:r>
            <a:br>
              <a:rPr lang="en-US" sz="4000" dirty="0" smtClean="0"/>
            </a:br>
            <a:endParaRPr lang="en-US" sz="4000" dirty="0"/>
          </a:p>
        </p:txBody>
      </p:sp>
      <p:sp>
        <p:nvSpPr>
          <p:cNvPr id="4" name="Rectangle 3"/>
          <p:cNvSpPr/>
          <p:nvPr/>
        </p:nvSpPr>
        <p:spPr>
          <a:xfrm>
            <a:off x="1215988" y="3090850"/>
            <a:ext cx="10715700" cy="8956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just">
              <a:buFont typeface="+mj-lt"/>
              <a:buAutoNum type="arabicPeriod"/>
            </a:pPr>
            <a:r>
              <a:rPr lang="en-US" sz="3200" dirty="0" smtClean="0">
                <a:latin typeface="+mn-lt"/>
                <a:cs typeface="Times New Roman" pitchFamily="18" charset="0"/>
              </a:rPr>
              <a:t>SK </a:t>
            </a:r>
            <a:r>
              <a:rPr lang="en-US" sz="3200" dirty="0" err="1" smtClean="0">
                <a:latin typeface="+mn-lt"/>
                <a:cs typeface="Times New Roman" pitchFamily="18" charset="0"/>
              </a:rPr>
              <a:t>Rektor</a:t>
            </a:r>
            <a:r>
              <a:rPr lang="en-US" sz="3200" dirty="0" smtClean="0">
                <a:latin typeface="+mn-lt"/>
                <a:cs typeface="Times New Roman" pitchFamily="18" charset="0"/>
              </a:rPr>
              <a:t> No.:2440/UN31/KEP/2015 </a:t>
            </a:r>
            <a:r>
              <a:rPr lang="en-US" sz="3200" dirty="0" err="1" smtClean="0">
                <a:latin typeface="+mn-lt"/>
                <a:cs typeface="Times New Roman" pitchFamily="18" charset="0"/>
              </a:rPr>
              <a:t>tgl</a:t>
            </a:r>
            <a:r>
              <a:rPr lang="en-US" sz="3200" dirty="0" smtClean="0">
                <a:latin typeface="+mn-lt"/>
                <a:cs typeface="Times New Roman" pitchFamily="18" charset="0"/>
              </a:rPr>
              <a:t> 6 </a:t>
            </a:r>
            <a:r>
              <a:rPr lang="en-US" sz="3200" dirty="0" err="1" smtClean="0">
                <a:latin typeface="+mn-lt"/>
                <a:cs typeface="Times New Roman" pitchFamily="18" charset="0"/>
              </a:rPr>
              <a:t>Maret</a:t>
            </a:r>
            <a:r>
              <a:rPr lang="en-US" sz="3200" dirty="0" smtClean="0">
                <a:latin typeface="+mn-lt"/>
                <a:cs typeface="Times New Roman" pitchFamily="18" charset="0"/>
              </a:rPr>
              <a:t> 2015</a:t>
            </a:r>
          </a:p>
          <a:p>
            <a:pPr marL="457200" lvl="0" indent="-457200" algn="just">
              <a:buFont typeface="+mj-lt"/>
              <a:buAutoNum type="arabicPeriod"/>
            </a:pPr>
            <a:r>
              <a:rPr lang="en-US" sz="3200" dirty="0" err="1" smtClean="0">
                <a:latin typeface="+mn-lt"/>
                <a:cs typeface="Times New Roman" pitchFamily="18" charset="0"/>
              </a:rPr>
              <a:t>Membawa</a:t>
            </a:r>
            <a:r>
              <a:rPr lang="en-US" sz="3200" dirty="0" smtClean="0">
                <a:latin typeface="+mn-lt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+mn-lt"/>
                <a:cs typeface="Times New Roman" pitchFamily="18" charset="0"/>
              </a:rPr>
              <a:t>Ijazah</a:t>
            </a:r>
            <a:r>
              <a:rPr lang="en-US" sz="3200" dirty="0" smtClean="0">
                <a:latin typeface="+mn-lt"/>
                <a:cs typeface="Times New Roman" pitchFamily="18" charset="0"/>
              </a:rPr>
              <a:t>, </a:t>
            </a:r>
            <a:r>
              <a:rPr lang="en-US" sz="3200" dirty="0" err="1" smtClean="0">
                <a:latin typeface="+mn-lt"/>
                <a:cs typeface="Times New Roman" pitchFamily="18" charset="0"/>
              </a:rPr>
              <a:t>Akta</a:t>
            </a:r>
            <a:r>
              <a:rPr lang="en-US" sz="3200" dirty="0" smtClean="0">
                <a:latin typeface="+mn-lt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+mn-lt"/>
                <a:cs typeface="Times New Roman" pitchFamily="18" charset="0"/>
              </a:rPr>
              <a:t>dan</a:t>
            </a:r>
            <a:r>
              <a:rPr lang="en-US" sz="3200" dirty="0" smtClean="0">
                <a:latin typeface="+mn-lt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+mn-lt"/>
                <a:cs typeface="Times New Roman" pitchFamily="18" charset="0"/>
              </a:rPr>
              <a:t>Transkrip</a:t>
            </a:r>
            <a:r>
              <a:rPr lang="en-US" sz="3200" dirty="0" smtClean="0">
                <a:latin typeface="+mn-lt"/>
                <a:cs typeface="Times New Roman" pitchFamily="18" charset="0"/>
              </a:rPr>
              <a:t> ASLI</a:t>
            </a:r>
          </a:p>
          <a:p>
            <a:pPr marL="457200" lvl="0" indent="-457200" algn="just">
              <a:buFont typeface="+mj-lt"/>
              <a:buAutoNum type="arabicPeriod"/>
            </a:pPr>
            <a:r>
              <a:rPr lang="en-US" sz="3200" dirty="0" err="1" smtClean="0">
                <a:latin typeface="+mn-lt"/>
                <a:cs typeface="Times New Roman" pitchFamily="18" charset="0"/>
              </a:rPr>
              <a:t>Fotocopy</a:t>
            </a:r>
            <a:r>
              <a:rPr lang="en-US" sz="3200" dirty="0" smtClean="0">
                <a:latin typeface="+mn-lt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+mn-lt"/>
                <a:cs typeface="Times New Roman" pitchFamily="18" charset="0"/>
              </a:rPr>
              <a:t>Ijazah</a:t>
            </a:r>
            <a:r>
              <a:rPr lang="en-US" sz="3200" dirty="0" smtClean="0">
                <a:latin typeface="+mn-lt"/>
                <a:cs typeface="Times New Roman" pitchFamily="18" charset="0"/>
              </a:rPr>
              <a:t>, </a:t>
            </a:r>
            <a:r>
              <a:rPr lang="en-US" sz="3200" dirty="0" err="1" smtClean="0">
                <a:latin typeface="+mn-lt"/>
                <a:cs typeface="Times New Roman" pitchFamily="18" charset="0"/>
              </a:rPr>
              <a:t>Akta</a:t>
            </a:r>
            <a:r>
              <a:rPr lang="en-US" sz="3200" dirty="0" smtClean="0">
                <a:latin typeface="+mn-lt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+mn-lt"/>
                <a:cs typeface="Times New Roman" pitchFamily="18" charset="0"/>
              </a:rPr>
              <a:t>dan</a:t>
            </a:r>
            <a:r>
              <a:rPr lang="en-US" sz="3200" dirty="0" smtClean="0">
                <a:latin typeface="+mn-lt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+mn-lt"/>
                <a:cs typeface="Times New Roman" pitchFamily="18" charset="0"/>
              </a:rPr>
              <a:t>Transkrip</a:t>
            </a:r>
            <a:r>
              <a:rPr lang="en-US" sz="3200" dirty="0" smtClean="0">
                <a:latin typeface="+mn-lt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+mn-lt"/>
                <a:cs typeface="Times New Roman" pitchFamily="18" charset="0"/>
              </a:rPr>
              <a:t>maksimal</a:t>
            </a:r>
            <a:r>
              <a:rPr lang="en-US" sz="3200" dirty="0" smtClean="0">
                <a:latin typeface="+mn-lt"/>
                <a:cs typeface="Times New Roman" pitchFamily="18" charset="0"/>
              </a:rPr>
              <a:t> 1 set </a:t>
            </a:r>
            <a:r>
              <a:rPr lang="en-US" sz="3200" dirty="0" err="1" smtClean="0">
                <a:latin typeface="+mn-lt"/>
                <a:cs typeface="Times New Roman" pitchFamily="18" charset="0"/>
              </a:rPr>
              <a:t>terdiri</a:t>
            </a:r>
            <a:r>
              <a:rPr lang="en-US" sz="3200" dirty="0" smtClean="0">
                <a:latin typeface="+mn-lt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+mn-lt"/>
                <a:cs typeface="Times New Roman" pitchFamily="18" charset="0"/>
              </a:rPr>
              <a:t>dari</a:t>
            </a:r>
            <a:r>
              <a:rPr lang="id-ID" sz="3200" dirty="0" smtClean="0">
                <a:latin typeface="+mn-lt"/>
                <a:cs typeface="Times New Roman" pitchFamily="18" charset="0"/>
              </a:rPr>
              <a:t>: FKIP 15 lembar</a:t>
            </a:r>
            <a:r>
              <a:rPr lang="en-US" sz="3200" dirty="0" smtClean="0">
                <a:latin typeface="+mn-lt"/>
                <a:cs typeface="Times New Roman" pitchFamily="18" charset="0"/>
              </a:rPr>
              <a:t> </a:t>
            </a:r>
            <a:r>
              <a:rPr lang="en-US" sz="3200" dirty="0" smtClean="0">
                <a:latin typeface="+mn-lt"/>
                <a:cs typeface="Times New Roman" pitchFamily="18" charset="0"/>
              </a:rPr>
              <a:t>(</a:t>
            </a:r>
            <a:r>
              <a:rPr lang="en-US" sz="3200" dirty="0" smtClean="0">
                <a:latin typeface="+mn-lt"/>
                <a:cs typeface="Times New Roman" pitchFamily="18" charset="0"/>
              </a:rPr>
              <a:t>5</a:t>
            </a:r>
            <a:r>
              <a:rPr lang="id-ID" sz="3200" dirty="0" smtClean="0">
                <a:latin typeface="+mn-lt"/>
                <a:cs typeface="Times New Roman" pitchFamily="18" charset="0"/>
              </a:rPr>
              <a:t> </a:t>
            </a:r>
            <a:r>
              <a:rPr lang="id-ID" sz="3200" dirty="0" smtClean="0">
                <a:latin typeface="+mn-lt"/>
                <a:cs typeface="Times New Roman" pitchFamily="18" charset="0"/>
              </a:rPr>
              <a:t>I</a:t>
            </a:r>
            <a:r>
              <a:rPr lang="en-US" sz="3200" dirty="0" err="1" smtClean="0">
                <a:latin typeface="+mn-lt"/>
                <a:cs typeface="Times New Roman" pitchFamily="18" charset="0"/>
              </a:rPr>
              <a:t>jazah</a:t>
            </a:r>
            <a:r>
              <a:rPr lang="en-US" sz="3200" dirty="0" smtClean="0">
                <a:latin typeface="+mn-lt"/>
                <a:cs typeface="Times New Roman" pitchFamily="18" charset="0"/>
              </a:rPr>
              <a:t>, </a:t>
            </a:r>
            <a:r>
              <a:rPr lang="en-US" sz="3200" dirty="0" smtClean="0">
                <a:latin typeface="+mn-lt"/>
                <a:cs typeface="Times New Roman" pitchFamily="18" charset="0"/>
              </a:rPr>
              <a:t>5</a:t>
            </a:r>
            <a:r>
              <a:rPr lang="id-ID" sz="3200" dirty="0" smtClean="0">
                <a:latin typeface="+mn-lt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+mn-lt"/>
                <a:cs typeface="Times New Roman" pitchFamily="18" charset="0"/>
              </a:rPr>
              <a:t>Akta</a:t>
            </a:r>
            <a:r>
              <a:rPr lang="en-US" sz="3200" dirty="0" smtClean="0">
                <a:latin typeface="+mn-lt"/>
                <a:cs typeface="Times New Roman" pitchFamily="18" charset="0"/>
              </a:rPr>
              <a:t>/SKPI</a:t>
            </a:r>
            <a:r>
              <a:rPr lang="en-US" sz="3200" dirty="0" smtClean="0">
                <a:latin typeface="+mn-lt"/>
                <a:cs typeface="Times New Roman" pitchFamily="18" charset="0"/>
              </a:rPr>
              <a:t>, &amp; </a:t>
            </a:r>
            <a:r>
              <a:rPr lang="en-US" sz="3200" dirty="0" smtClean="0">
                <a:latin typeface="+mn-lt"/>
                <a:cs typeface="Times New Roman" pitchFamily="18" charset="0"/>
              </a:rPr>
              <a:t>5</a:t>
            </a:r>
            <a:r>
              <a:rPr lang="id-ID" sz="3200" dirty="0">
                <a:latin typeface="+mn-lt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+mn-lt"/>
                <a:cs typeface="Times New Roman" pitchFamily="18" charset="0"/>
              </a:rPr>
              <a:t>Transkrip</a:t>
            </a:r>
            <a:r>
              <a:rPr lang="en-US" sz="3200" dirty="0" smtClean="0">
                <a:latin typeface="+mn-lt"/>
                <a:cs typeface="Times New Roman" pitchFamily="18" charset="0"/>
              </a:rPr>
              <a:t>) </a:t>
            </a:r>
            <a:r>
              <a:rPr lang="en-US" sz="3200" dirty="0" err="1" smtClean="0">
                <a:latin typeface="+mn-lt"/>
                <a:cs typeface="Times New Roman" pitchFamily="18" charset="0"/>
              </a:rPr>
              <a:t>dan</a:t>
            </a:r>
            <a:r>
              <a:rPr lang="en-US" sz="3200" dirty="0" smtClean="0">
                <a:latin typeface="+mn-lt"/>
                <a:cs typeface="Times New Roman" pitchFamily="18" charset="0"/>
              </a:rPr>
              <a:t> F</a:t>
            </a:r>
            <a:r>
              <a:rPr lang="id-ID" sz="3200" dirty="0" smtClean="0">
                <a:latin typeface="+mn-lt"/>
                <a:cs typeface="Times New Roman" pitchFamily="18" charset="0"/>
              </a:rPr>
              <a:t>H</a:t>
            </a:r>
            <a:r>
              <a:rPr lang="en-US" sz="3200" dirty="0" smtClean="0">
                <a:latin typeface="+mn-lt"/>
                <a:cs typeface="Times New Roman" pitchFamily="18" charset="0"/>
              </a:rPr>
              <a:t>ISIP</a:t>
            </a:r>
            <a:r>
              <a:rPr lang="en-US" sz="3200" dirty="0" smtClean="0">
                <a:latin typeface="+mn-lt"/>
                <a:cs typeface="Times New Roman" pitchFamily="18" charset="0"/>
              </a:rPr>
              <a:t>, </a:t>
            </a:r>
            <a:r>
              <a:rPr lang="en-US" sz="3200" dirty="0" smtClean="0">
                <a:latin typeface="+mn-lt"/>
                <a:cs typeface="Times New Roman" pitchFamily="18" charset="0"/>
              </a:rPr>
              <a:t>FE, F</a:t>
            </a:r>
            <a:r>
              <a:rPr lang="id-ID" sz="3200" dirty="0" smtClean="0">
                <a:latin typeface="+mn-lt"/>
                <a:cs typeface="Times New Roman" pitchFamily="18" charset="0"/>
              </a:rPr>
              <a:t>ST</a:t>
            </a:r>
            <a:r>
              <a:rPr lang="en-US" sz="3200" dirty="0" smtClean="0">
                <a:latin typeface="+mn-lt"/>
                <a:cs typeface="Times New Roman" pitchFamily="18" charset="0"/>
              </a:rPr>
              <a:t> </a:t>
            </a:r>
            <a:r>
              <a:rPr lang="en-US" sz="3200" dirty="0" smtClean="0">
                <a:latin typeface="+mn-lt"/>
                <a:cs typeface="Times New Roman" pitchFamily="18" charset="0"/>
              </a:rPr>
              <a:t>14 </a:t>
            </a:r>
            <a:r>
              <a:rPr lang="id-ID" sz="3200" dirty="0" err="1">
                <a:latin typeface="+mn-lt"/>
                <a:cs typeface="Times New Roman" pitchFamily="18" charset="0"/>
              </a:rPr>
              <a:t>l</a:t>
            </a:r>
            <a:r>
              <a:rPr lang="en-US" sz="3200" dirty="0" err="1" smtClean="0">
                <a:latin typeface="+mn-lt"/>
                <a:cs typeface="Times New Roman" pitchFamily="18" charset="0"/>
              </a:rPr>
              <a:t>embar</a:t>
            </a:r>
            <a:r>
              <a:rPr lang="en-US" sz="3200" dirty="0" smtClean="0">
                <a:latin typeface="+mn-lt"/>
                <a:cs typeface="Times New Roman" pitchFamily="18" charset="0"/>
              </a:rPr>
              <a:t> </a:t>
            </a:r>
            <a:r>
              <a:rPr lang="en-US" sz="3200" dirty="0" smtClean="0">
                <a:latin typeface="+mn-lt"/>
                <a:cs typeface="Times New Roman" pitchFamily="18" charset="0"/>
              </a:rPr>
              <a:t>(7 </a:t>
            </a:r>
            <a:r>
              <a:rPr lang="en-US" sz="3200" dirty="0" err="1" smtClean="0">
                <a:latin typeface="+mn-lt"/>
                <a:cs typeface="Times New Roman" pitchFamily="18" charset="0"/>
              </a:rPr>
              <a:t>Ijazah</a:t>
            </a:r>
            <a:r>
              <a:rPr lang="en-US" sz="3200" dirty="0" smtClean="0">
                <a:latin typeface="+mn-lt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+mn-lt"/>
                <a:cs typeface="Times New Roman" pitchFamily="18" charset="0"/>
              </a:rPr>
              <a:t>dan</a:t>
            </a:r>
            <a:r>
              <a:rPr lang="en-US" sz="3200" dirty="0" smtClean="0">
                <a:latin typeface="+mn-lt"/>
                <a:cs typeface="Times New Roman" pitchFamily="18" charset="0"/>
              </a:rPr>
              <a:t> 7 </a:t>
            </a:r>
            <a:r>
              <a:rPr lang="en-US" sz="3200" dirty="0" err="1" smtClean="0">
                <a:latin typeface="+mn-lt"/>
                <a:cs typeface="Times New Roman" pitchFamily="18" charset="0"/>
              </a:rPr>
              <a:t>Transkrip</a:t>
            </a:r>
            <a:endParaRPr lang="en-US" sz="3200" dirty="0" smtClean="0">
              <a:latin typeface="+mn-lt"/>
              <a:cs typeface="Times New Roman" pitchFamily="18" charset="0"/>
            </a:endParaRPr>
          </a:p>
          <a:p>
            <a:pPr marL="457200" lvl="0" indent="-457200" algn="just">
              <a:buFont typeface="+mj-lt"/>
              <a:buAutoNum type="arabicPeriod"/>
            </a:pPr>
            <a:r>
              <a:rPr lang="en-US" sz="3200" dirty="0" smtClean="0">
                <a:latin typeface="+mn-lt"/>
                <a:cs typeface="Times New Roman" pitchFamily="18" charset="0"/>
              </a:rPr>
              <a:t>UPBJJ </a:t>
            </a:r>
            <a:r>
              <a:rPr lang="en-US" sz="3200" dirty="0" err="1" smtClean="0">
                <a:latin typeface="+mn-lt"/>
                <a:cs typeface="Times New Roman" pitchFamily="18" charset="0"/>
              </a:rPr>
              <a:t>menerbitkan</a:t>
            </a:r>
            <a:r>
              <a:rPr lang="en-US" sz="3200" dirty="0" smtClean="0">
                <a:latin typeface="+mn-lt"/>
                <a:cs typeface="Times New Roman" pitchFamily="18" charset="0"/>
              </a:rPr>
              <a:t> LIP </a:t>
            </a:r>
            <a:r>
              <a:rPr lang="en-US" sz="3200" dirty="0" err="1" smtClean="0">
                <a:latin typeface="+mn-lt"/>
                <a:cs typeface="Times New Roman" pitchFamily="18" charset="0"/>
              </a:rPr>
              <a:t>legalisir</a:t>
            </a:r>
            <a:r>
              <a:rPr lang="en-US" sz="3200" dirty="0" smtClean="0">
                <a:latin typeface="+mn-lt"/>
                <a:cs typeface="Times New Roman" pitchFamily="18" charset="0"/>
              </a:rPr>
              <a:t>. </a:t>
            </a:r>
          </a:p>
          <a:p>
            <a:pPr marL="457200" lvl="0" indent="-457200" algn="just">
              <a:buFont typeface="+mj-lt"/>
              <a:buAutoNum type="arabicPeriod"/>
            </a:pPr>
            <a:r>
              <a:rPr lang="en-US" sz="3200" dirty="0" err="1" smtClean="0">
                <a:latin typeface="+mn-lt"/>
                <a:cs typeface="Times New Roman" pitchFamily="18" charset="0"/>
              </a:rPr>
              <a:t>Biaya</a:t>
            </a:r>
            <a:r>
              <a:rPr lang="en-US" sz="3200" dirty="0" smtClean="0">
                <a:latin typeface="+mn-lt"/>
                <a:cs typeface="Times New Roman" pitchFamily="18" charset="0"/>
              </a:rPr>
              <a:t> 1 set </a:t>
            </a:r>
            <a:r>
              <a:rPr lang="en-US" sz="3200" dirty="0" err="1" smtClean="0">
                <a:latin typeface="+mn-lt"/>
                <a:cs typeface="Times New Roman" pitchFamily="18" charset="0"/>
              </a:rPr>
              <a:t>Rp</a:t>
            </a:r>
            <a:r>
              <a:rPr lang="en-US" sz="3200" dirty="0" smtClean="0">
                <a:latin typeface="+mn-lt"/>
                <a:cs typeface="Times New Roman" pitchFamily="18" charset="0"/>
              </a:rPr>
              <a:t> 50.000,-. </a:t>
            </a:r>
            <a:r>
              <a:rPr lang="en-US" sz="3200" dirty="0" err="1" smtClean="0">
                <a:latin typeface="+mn-lt"/>
                <a:cs typeface="Times New Roman" pitchFamily="18" charset="0"/>
              </a:rPr>
              <a:t>Pembayaran</a:t>
            </a:r>
            <a:r>
              <a:rPr lang="en-US" sz="3200" dirty="0" smtClean="0">
                <a:latin typeface="+mn-lt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+mn-lt"/>
                <a:cs typeface="Times New Roman" pitchFamily="18" charset="0"/>
              </a:rPr>
              <a:t>melalui</a:t>
            </a:r>
            <a:r>
              <a:rPr lang="en-US" sz="3200" dirty="0" smtClean="0">
                <a:latin typeface="+mn-lt"/>
                <a:cs typeface="Times New Roman" pitchFamily="18" charset="0"/>
              </a:rPr>
              <a:t> Bank BRI, </a:t>
            </a:r>
            <a:r>
              <a:rPr lang="en-US" sz="3200" dirty="0" err="1" smtClean="0">
                <a:latin typeface="+mn-lt"/>
                <a:cs typeface="Times New Roman" pitchFamily="18" charset="0"/>
              </a:rPr>
              <a:t>Mandiri</a:t>
            </a:r>
            <a:r>
              <a:rPr lang="id-ID" sz="3200" dirty="0" smtClean="0">
                <a:latin typeface="+mn-lt"/>
                <a:cs typeface="Times New Roman" pitchFamily="18" charset="0"/>
              </a:rPr>
              <a:t>, </a:t>
            </a:r>
            <a:r>
              <a:rPr lang="en-US" sz="3200" dirty="0" smtClean="0">
                <a:latin typeface="+mn-lt"/>
                <a:cs typeface="Times New Roman" pitchFamily="18" charset="0"/>
              </a:rPr>
              <a:t>BTN </a:t>
            </a:r>
            <a:r>
              <a:rPr lang="id-ID" sz="3200" dirty="0" smtClean="0">
                <a:latin typeface="+mn-lt"/>
                <a:cs typeface="Times New Roman" pitchFamily="18" charset="0"/>
              </a:rPr>
              <a:t>dan Alfamart</a:t>
            </a:r>
            <a:endParaRPr lang="en-US" sz="3200" dirty="0" smtClean="0">
              <a:latin typeface="+mn-lt"/>
              <a:cs typeface="Times New Roman" pitchFamily="18" charset="0"/>
            </a:endParaRPr>
          </a:p>
          <a:p>
            <a:pPr marL="457200" lvl="0" indent="-457200" algn="just">
              <a:buFont typeface="+mj-lt"/>
              <a:buAutoNum type="arabicPeriod"/>
            </a:pPr>
            <a:r>
              <a:rPr lang="en-US" sz="3200" dirty="0" err="1" smtClean="0">
                <a:latin typeface="+mn-lt"/>
                <a:cs typeface="Times New Roman" pitchFamily="18" charset="0"/>
              </a:rPr>
              <a:t>Legalisir</a:t>
            </a:r>
            <a:r>
              <a:rPr lang="en-US" sz="3200" dirty="0" smtClean="0">
                <a:latin typeface="+mn-lt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+mn-lt"/>
                <a:cs typeface="Times New Roman" pitchFamily="18" charset="0"/>
              </a:rPr>
              <a:t>akan</a:t>
            </a:r>
            <a:r>
              <a:rPr lang="en-US" sz="3200" dirty="0" smtClean="0">
                <a:latin typeface="+mn-lt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+mn-lt"/>
                <a:cs typeface="Times New Roman" pitchFamily="18" charset="0"/>
              </a:rPr>
              <a:t>di</a:t>
            </a:r>
            <a:r>
              <a:rPr lang="en-US" sz="3200" dirty="0" smtClean="0">
                <a:latin typeface="+mn-lt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+mn-lt"/>
                <a:cs typeface="Times New Roman" pitchFamily="18" charset="0"/>
              </a:rPr>
              <a:t>proses</a:t>
            </a:r>
            <a:r>
              <a:rPr lang="en-US" sz="3200" dirty="0" smtClean="0">
                <a:latin typeface="+mn-lt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+mn-lt"/>
                <a:cs typeface="Times New Roman" pitchFamily="18" charset="0"/>
              </a:rPr>
              <a:t>jika</a:t>
            </a:r>
            <a:r>
              <a:rPr lang="en-US" sz="3200" dirty="0" smtClean="0">
                <a:latin typeface="+mn-lt"/>
                <a:cs typeface="Times New Roman" pitchFamily="18" charset="0"/>
              </a:rPr>
              <a:t> alumni </a:t>
            </a:r>
            <a:r>
              <a:rPr lang="en-US" sz="3200" dirty="0" err="1" smtClean="0">
                <a:latin typeface="+mn-lt"/>
                <a:cs typeface="Times New Roman" pitchFamily="18" charset="0"/>
              </a:rPr>
              <a:t>telah</a:t>
            </a:r>
            <a:r>
              <a:rPr lang="en-US" sz="3200" dirty="0" smtClean="0">
                <a:latin typeface="+mn-lt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+mn-lt"/>
                <a:cs typeface="Times New Roman" pitchFamily="18" charset="0"/>
              </a:rPr>
              <a:t>melampirkan</a:t>
            </a:r>
            <a:r>
              <a:rPr lang="en-US" sz="3200" dirty="0" smtClean="0">
                <a:latin typeface="+mn-lt"/>
                <a:cs typeface="Times New Roman" pitchFamily="18" charset="0"/>
              </a:rPr>
              <a:t> LIP </a:t>
            </a:r>
            <a:r>
              <a:rPr lang="en-US" sz="3200" dirty="0" err="1" smtClean="0">
                <a:latin typeface="+mn-lt"/>
                <a:cs typeface="Times New Roman" pitchFamily="18" charset="0"/>
              </a:rPr>
              <a:t>leglisir</a:t>
            </a:r>
            <a:r>
              <a:rPr lang="en-US" sz="3200" dirty="0" smtClean="0">
                <a:latin typeface="+mn-lt"/>
                <a:cs typeface="Times New Roman" pitchFamily="18" charset="0"/>
              </a:rPr>
              <a:t> yang </a:t>
            </a:r>
            <a:r>
              <a:rPr lang="en-US" sz="3200" dirty="0" err="1" smtClean="0">
                <a:latin typeface="+mn-lt"/>
                <a:cs typeface="Times New Roman" pitchFamily="18" charset="0"/>
              </a:rPr>
              <a:t>sudah</a:t>
            </a:r>
            <a:r>
              <a:rPr lang="en-US" sz="3200" dirty="0" smtClean="0">
                <a:latin typeface="+mn-lt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+mn-lt"/>
                <a:cs typeface="Times New Roman" pitchFamily="18" charset="0"/>
              </a:rPr>
              <a:t>divalidasi</a:t>
            </a:r>
            <a:r>
              <a:rPr lang="en-US" sz="3200" dirty="0" smtClean="0">
                <a:latin typeface="+mn-lt"/>
                <a:cs typeface="Times New Roman" pitchFamily="18" charset="0"/>
              </a:rPr>
              <a:t> Bank </a:t>
            </a:r>
          </a:p>
          <a:p>
            <a:pPr marL="457200" lvl="0" indent="-457200" algn="just">
              <a:buFont typeface="+mj-lt"/>
              <a:buAutoNum type="arabicPeriod"/>
            </a:pPr>
            <a:endParaRPr lang="en-US" sz="3200" dirty="0" smtClean="0">
              <a:latin typeface="+mn-lt"/>
              <a:cs typeface="Times New Roman" pitchFamily="18" charset="0"/>
            </a:endParaRPr>
          </a:p>
          <a:p>
            <a:pPr marL="457200" lvl="0" indent="-457200" algn="just">
              <a:buFont typeface="+mj-lt"/>
              <a:buAutoNum type="arabicPeriod"/>
            </a:pPr>
            <a:endParaRPr lang="en-US" sz="3200" dirty="0" smtClean="0">
              <a:latin typeface="+mn-lt"/>
              <a:cs typeface="Times New Roman" pitchFamily="18" charset="0"/>
            </a:endParaRPr>
          </a:p>
          <a:p>
            <a:pPr marL="457200" lvl="0" indent="-457200" algn="just"/>
            <a:endParaRPr lang="en-US" sz="3200" dirty="0" smtClean="0">
              <a:latin typeface="+mn-lt"/>
              <a:cs typeface="Times New Roman" pitchFamily="18" charset="0"/>
            </a:endParaRPr>
          </a:p>
          <a:p>
            <a:pPr marL="457200" lvl="0" indent="-457200" algn="just"/>
            <a:endParaRPr lang="en-US" sz="3200" dirty="0" smtClean="0">
              <a:latin typeface="+mn-lt"/>
              <a:cs typeface="Times New Roman" pitchFamily="18" charset="0"/>
            </a:endParaRPr>
          </a:p>
          <a:p>
            <a:pPr marL="457200" lvl="0" indent="-457200" algn="just"/>
            <a:endParaRPr lang="en-US" sz="3200" dirty="0" smtClean="0">
              <a:latin typeface="+mn-lt"/>
              <a:cs typeface="Times New Roman" pitchFamily="18" charset="0"/>
            </a:endParaRPr>
          </a:p>
          <a:p>
            <a:pPr marL="457200" lvl="0" indent="-457200" algn="just">
              <a:buFont typeface="+mj-lt"/>
              <a:buAutoNum type="arabicPeriod"/>
            </a:pPr>
            <a:endParaRPr lang="en-US" sz="3200" dirty="0" smtClean="0">
              <a:latin typeface="+mn-lt"/>
              <a:cs typeface="Times New Roman" pitchFamily="18" charset="0"/>
            </a:endParaRPr>
          </a:p>
          <a:p>
            <a:pPr marL="457200" lvl="0" indent="-457200" algn="just"/>
            <a:endParaRPr lang="en-US" sz="3200" dirty="0">
              <a:latin typeface="+mn-lt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16252" y="254000"/>
            <a:ext cx="8518548" cy="2438400"/>
          </a:xfrm>
        </p:spPr>
        <p:txBody>
          <a:bodyPr/>
          <a:lstStyle/>
          <a:p>
            <a:r>
              <a:rPr lang="en-US" sz="2800" b="1" dirty="0" smtClean="0"/>
              <a:t>Tata Cara </a:t>
            </a:r>
            <a:r>
              <a:rPr lang="en-US" sz="2800" b="1" dirty="0" err="1" smtClean="0"/>
              <a:t>Pemerosesan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Keterangan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Salah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Nama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Tempat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Tanggal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Lahir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Ijazah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Universitas</a:t>
            </a:r>
            <a:r>
              <a:rPr lang="en-US" sz="2800" b="1" dirty="0" smtClean="0"/>
              <a:t> Terbuka</a:t>
            </a:r>
            <a:endParaRPr lang="en-US" sz="28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430302" y="6519874"/>
          <a:ext cx="9286939" cy="1643076"/>
        </p:xfrm>
        <a:graphic>
          <a:graphicData uri="http://schemas.openxmlformats.org/drawingml/2006/table">
            <a:tbl>
              <a:tblPr/>
              <a:tblGrid>
                <a:gridCol w="3017499"/>
                <a:gridCol w="3134180"/>
                <a:gridCol w="3135260"/>
              </a:tblGrid>
              <a:tr h="4107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DATA PRIBADI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</a:rPr>
                        <a:t>TERTULIS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</a:rPr>
                        <a:t>SEHARUSNYA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076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</a:rPr>
                        <a:t>NAMA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dirty="0" err="1" smtClean="0">
                          <a:latin typeface="Times New Roman"/>
                          <a:ea typeface="Times New Roman"/>
                        </a:rPr>
                        <a:t>Arfen</a:t>
                      </a:r>
                      <a:endParaRPr lang="en-US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dirty="0" err="1" smtClean="0">
                          <a:latin typeface="Times New Roman"/>
                          <a:ea typeface="Times New Roman"/>
                        </a:rPr>
                        <a:t>Arfan</a:t>
                      </a:r>
                      <a:endParaRPr lang="en-US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076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smtClean="0">
                          <a:latin typeface="Times New Roman"/>
                          <a:ea typeface="Times New Roman"/>
                        </a:rPr>
                        <a:t>TEMPAT LAHIR</a:t>
                      </a:r>
                      <a:endParaRPr lang="en-US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/>
                          <a:ea typeface="Times New Roman"/>
                        </a:rPr>
                        <a:t>Way </a:t>
                      </a:r>
                      <a:r>
                        <a:rPr lang="en-US" sz="2400" dirty="0" err="1" smtClean="0">
                          <a:latin typeface="Times New Roman"/>
                          <a:ea typeface="Times New Roman"/>
                        </a:rPr>
                        <a:t>Halam</a:t>
                      </a:r>
                      <a:endParaRPr lang="en-US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/>
                          <a:ea typeface="Times New Roman"/>
                        </a:rPr>
                        <a:t>Way </a:t>
                      </a:r>
                      <a:r>
                        <a:rPr lang="en-US" sz="2400" dirty="0" err="1" smtClean="0">
                          <a:latin typeface="Times New Roman"/>
                          <a:ea typeface="Times New Roman"/>
                        </a:rPr>
                        <a:t>Halom</a:t>
                      </a:r>
                      <a:endParaRPr lang="en-US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076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Times New Roman"/>
                        </a:rPr>
                        <a:t>TANGGAL LAHIR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baseline="0" dirty="0" smtClean="0">
                          <a:latin typeface="Times New Roman"/>
                          <a:ea typeface="Times New Roman"/>
                        </a:rPr>
                        <a:t> 13 </a:t>
                      </a:r>
                      <a:r>
                        <a:rPr lang="en-US" sz="2400" baseline="0" dirty="0" err="1" smtClean="0">
                          <a:latin typeface="Times New Roman"/>
                          <a:ea typeface="Times New Roman"/>
                        </a:rPr>
                        <a:t>Juni</a:t>
                      </a:r>
                      <a:r>
                        <a:rPr lang="en-US" sz="2400" baseline="0" dirty="0" smtClean="0">
                          <a:latin typeface="Times New Roman"/>
                          <a:ea typeface="Times New Roman"/>
                        </a:rPr>
                        <a:t> 1978</a:t>
                      </a:r>
                      <a:endParaRPr lang="en-US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/>
                          <a:ea typeface="Times New Roman"/>
                        </a:rPr>
                        <a:t>13 </a:t>
                      </a:r>
                      <a:r>
                        <a:rPr lang="en-US" sz="2400" dirty="0" err="1" smtClean="0">
                          <a:latin typeface="Times New Roman"/>
                          <a:ea typeface="Times New Roman"/>
                        </a:rPr>
                        <a:t>Juni</a:t>
                      </a:r>
                      <a:r>
                        <a:rPr lang="en-US" sz="2400" dirty="0" smtClean="0">
                          <a:latin typeface="Times New Roman"/>
                          <a:ea typeface="Times New Roman"/>
                        </a:rPr>
                        <a:t> 1968</a:t>
                      </a:r>
                      <a:endParaRPr lang="en-US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87294" y="2305032"/>
            <a:ext cx="13004800" cy="446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Surat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Permohonan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Yang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bertanda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tangan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dibawah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ini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N a m a			:…………………………..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Tempat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/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Tanggal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Lahir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	:………………………….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Menerangkan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bahwa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saya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adalah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pemilik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sah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Ijazah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 yang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diterbitkan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oleh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Universitas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 Terbuka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atas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nama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: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N a m a			:………………………….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N I M			:…………………………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Tempat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/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Tanggal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Lahir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:	:…………………………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Program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Studi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 		:…………………………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N.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Ijazah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			:…………………………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Pada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ijazah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tersebut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terdapat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penulisan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 data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pribadi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 yang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tidak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sesuai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Data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tersebut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sebagai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berikut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 :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/>
            </a:r>
            <a:b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</a:b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6" name="Striped Right Arrow 5"/>
          <p:cNvSpPr/>
          <p:nvPr/>
        </p:nvSpPr>
        <p:spPr bwMode="auto">
          <a:xfrm rot="5400000">
            <a:off x="5109359" y="8484419"/>
            <a:ext cx="928694" cy="571504"/>
          </a:xfrm>
          <a:prstGeom prst="stripedRightArrow">
            <a:avLst/>
          </a:prstGeom>
          <a:solidFill>
            <a:srgbClr val="0070C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 smtClean="0">
              <a:ln>
                <a:solidFill>
                  <a:srgbClr val="00B0F0"/>
                </a:solidFill>
              </a:ln>
              <a:solidFill>
                <a:srgbClr val="000000"/>
              </a:solidFill>
              <a:effectLst/>
              <a:latin typeface="Gill Sans" pitchFamily="32" charset="0"/>
              <a:ea typeface="ヒラギノ角ゴ ProN W3" pitchFamily="32" charset="-128"/>
              <a:sym typeface="Gill Sans" pitchFamily="3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30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30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1000"/>
                                        <p:tgtEl>
                                          <p:spTgt spid="43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3009" grpId="0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6352" y="254000"/>
            <a:ext cx="10464800" cy="2438400"/>
          </a:xfrm>
        </p:spPr>
        <p:txBody>
          <a:bodyPr/>
          <a:lstStyle/>
          <a:p>
            <a:r>
              <a:rPr lang="id-ID" sz="7200" dirty="0" smtClean="0"/>
              <a:t>Awas dan Antisipasi Ijazah Palsu </a:t>
            </a:r>
            <a:endParaRPr lang="id-ID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Terdaftar pada Yudisium</a:t>
            </a:r>
          </a:p>
          <a:p>
            <a:r>
              <a:rPr lang="id-ID" dirty="0" smtClean="0"/>
              <a:t>Terdapat hologram UT</a:t>
            </a:r>
          </a:p>
          <a:p>
            <a:r>
              <a:rPr lang="id-ID" dirty="0" smtClean="0"/>
              <a:t>Bisa dilihat pada </a:t>
            </a:r>
            <a:r>
              <a:rPr lang="id-ID" dirty="0" smtClean="0">
                <a:hlinkClick r:id="rId2"/>
              </a:rPr>
              <a:t>www.ut.ac.id</a:t>
            </a:r>
            <a:endParaRPr lang="id-ID" dirty="0" smtClean="0"/>
          </a:p>
          <a:p>
            <a:r>
              <a:rPr lang="id-ID" dirty="0" smtClean="0"/>
              <a:t>LIP Legalisir bisa dicetak</a:t>
            </a:r>
          </a:p>
          <a:p>
            <a:r>
              <a:rPr lang="id-ID" dirty="0" smtClean="0"/>
              <a:t>Hati-hati bagi mahasiswa yang tak kunjung selesai-selesai</a:t>
            </a:r>
            <a:endParaRPr lang="id-ID" dirty="0"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214314" y="2590784"/>
            <a:ext cx="12646068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Sebagai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bahan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pertimbangan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saya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lampirkan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:</a:t>
            </a:r>
            <a:endParaRPr lang="en-US" sz="2400" dirty="0" smtClean="0">
              <a:solidFill>
                <a:schemeClr val="tx1"/>
              </a:solidFill>
              <a:latin typeface="+mn-lt"/>
              <a:ea typeface="Times New Roman" pitchFamily="18" charset="0"/>
            </a:endParaRPr>
          </a:p>
          <a:p>
            <a:pPr marL="457200" marR="0" lvl="0" indent="-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Pas Photo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ukuran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 3 x 4 cm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sebanyak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 1 (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satu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)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lembar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itchFamily="18" charset="0"/>
            </a:endParaRPr>
          </a:p>
          <a:p>
            <a:pPr marL="457200" marR="0" lvl="0" indent="-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Materai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Rp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 </a:t>
            </a:r>
            <a:r>
              <a:rPr kumimoji="0" lang="id-ID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10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.000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,-</a:t>
            </a:r>
          </a:p>
          <a:p>
            <a:pPr marL="457200" marR="0" lvl="0" indent="-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Fotocopy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 </a:t>
            </a:r>
            <a:r>
              <a:rPr lang="id-ID" sz="2400" dirty="0" err="1">
                <a:solidFill>
                  <a:schemeClr val="tx1"/>
                </a:solidFill>
                <a:latin typeface="+mn-lt"/>
                <a:ea typeface="Times New Roman" pitchFamily="18" charset="0"/>
              </a:rPr>
              <a:t>I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jazah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UT</a:t>
            </a:r>
          </a:p>
          <a:p>
            <a:pPr marL="457200" marR="0" lvl="0" indent="-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Fotocopy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Akta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Kelahiran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/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Ijazal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 SLTA</a:t>
            </a:r>
          </a:p>
          <a:p>
            <a:pPr marL="457200" marR="0" lvl="0" indent="-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Fotocopy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 KTP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Demikian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surat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permohonan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ini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saya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buat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,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dan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apabila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Surat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Permohonan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ini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tidak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sah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,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maka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saya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bersedia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di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tuntut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di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Pengadilan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								………………….,…………………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20</a:t>
            </a:r>
            <a:r>
              <a:rPr kumimoji="0" lang="id-ID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2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1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								Yang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menyatakan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,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dirty="0" smtClean="0">
              <a:solidFill>
                <a:schemeClr val="tx1"/>
              </a:solidFill>
              <a:latin typeface="+mn-lt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								(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nama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lengkap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 )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</a:rPr>
              <a:t>								NIM…………………………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02136" y="661958"/>
            <a:ext cx="65024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 smtClean="0"/>
              <a:t>Tata Cara </a:t>
            </a:r>
            <a:r>
              <a:rPr lang="en-US" sz="2400" b="1" dirty="0" err="1" smtClean="0"/>
              <a:t>Pemerosesan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Keterangan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Salah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Nama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Tempat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Tanggal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Lahir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Ijazah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Universitas</a:t>
            </a:r>
            <a:r>
              <a:rPr lang="en-US" sz="2400" b="1" dirty="0" smtClean="0"/>
              <a:t> Terbuka</a:t>
            </a:r>
            <a:r>
              <a:rPr lang="id-ID" sz="2400" b="1" dirty="0" smtClean="0"/>
              <a:t>......... (lanjutan)</a:t>
            </a:r>
            <a:endParaRPr lang="en-U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44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3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smtClean="0"/>
              <a:t>Tata Cara </a:t>
            </a:r>
            <a:r>
              <a:rPr lang="en-US" sz="3200" b="1" dirty="0" err="1" smtClean="0"/>
              <a:t>Pemerosesan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Keterangan</a:t>
            </a:r>
            <a:r>
              <a:rPr lang="en-US" sz="3200" b="1" dirty="0" smtClean="0"/>
              <a:t> </a:t>
            </a:r>
            <a:r>
              <a:rPr lang="id-ID" sz="3200" b="1" dirty="0" smtClean="0"/>
              <a:t/>
            </a:r>
            <a:br>
              <a:rPr lang="id-ID" sz="3200" b="1" dirty="0" smtClean="0"/>
            </a:br>
            <a:r>
              <a:rPr lang="id-ID" sz="3200" b="1" dirty="0" smtClean="0"/>
              <a:t>Mahasiswa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Universitas</a:t>
            </a:r>
            <a:r>
              <a:rPr lang="en-US" sz="3200" b="1" dirty="0" smtClean="0"/>
              <a:t> Terbuka</a:t>
            </a:r>
            <a:endParaRPr lang="id-ID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0000" y="2733660"/>
            <a:ext cx="10464800" cy="5929354"/>
          </a:xfrm>
        </p:spPr>
        <p:txBody>
          <a:bodyPr/>
          <a:lstStyle/>
          <a:p>
            <a:pPr>
              <a:buNone/>
            </a:pPr>
            <a:r>
              <a:rPr lang="id-ID" dirty="0" smtClean="0"/>
              <a:t>Mahasiswa / perwakilan datang langsung ke UPBJJ-UT Palembang dengan membawa Kartu Mahasiswa</a:t>
            </a:r>
            <a:endParaRPr lang="id-ID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6000" dirty="0" smtClean="0"/>
              <a:t>Pengembalian Biaya Pendidikan / SPP</a:t>
            </a:r>
            <a:endParaRPr lang="id-ID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046" y="3376602"/>
            <a:ext cx="12144460" cy="4643470"/>
          </a:xfrm>
        </p:spPr>
        <p:txBody>
          <a:bodyPr/>
          <a:lstStyle/>
          <a:p>
            <a:pPr marL="720000" algn="just">
              <a:spcBef>
                <a:spcPts val="600"/>
              </a:spcBef>
            </a:pPr>
            <a:r>
              <a:rPr lang="id-ID" sz="4000" dirty="0" smtClean="0"/>
              <a:t>Pengembalian disebabkan mendapat beasiswa dari pihak lain (misal: Pemda/ Perusahaan)</a:t>
            </a:r>
          </a:p>
          <a:p>
            <a:pPr marL="720000">
              <a:spcBef>
                <a:spcPts val="600"/>
              </a:spcBef>
              <a:buNone/>
            </a:pPr>
            <a:endParaRPr lang="id-ID" sz="1000" dirty="0" smtClean="0"/>
          </a:p>
          <a:p>
            <a:pPr marL="720000">
              <a:spcBef>
                <a:spcPts val="600"/>
              </a:spcBef>
            </a:pPr>
            <a:r>
              <a:rPr lang="id-ID" sz="4000" dirty="0" smtClean="0"/>
              <a:t>Persyaratan pengembalian:</a:t>
            </a:r>
          </a:p>
          <a:p>
            <a:pPr marL="781050" indent="-514350">
              <a:spcBef>
                <a:spcPts val="600"/>
              </a:spcBef>
              <a:buNone/>
            </a:pPr>
            <a:r>
              <a:rPr lang="id-ID" sz="2800" dirty="0" smtClean="0"/>
              <a:t>     </a:t>
            </a:r>
            <a:r>
              <a:rPr lang="id-ID" dirty="0" smtClean="0"/>
              <a:t>1. Surat permohonan pengembalian kepada Kepala </a:t>
            </a:r>
            <a:r>
              <a:rPr lang="id-ID" dirty="0" smtClean="0"/>
              <a:t>BKUK-UT</a:t>
            </a:r>
            <a:endParaRPr lang="id-ID" dirty="0" smtClean="0"/>
          </a:p>
          <a:p>
            <a:pPr marL="781050" indent="-514350">
              <a:spcBef>
                <a:spcPts val="600"/>
              </a:spcBef>
              <a:buNone/>
            </a:pPr>
            <a:r>
              <a:rPr lang="id-ID" dirty="0" smtClean="0"/>
              <a:t>    2. Melampirkan LIP Asli + </a:t>
            </a:r>
            <a:r>
              <a:rPr lang="id-ID" dirty="0"/>
              <a:t>F</a:t>
            </a:r>
            <a:r>
              <a:rPr lang="id-ID" dirty="0" smtClean="0"/>
              <a:t>oto </a:t>
            </a:r>
            <a:r>
              <a:rPr lang="id-ID" dirty="0" smtClean="0"/>
              <a:t>copy 3 lembar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3"/>
          <p:cNvSpPr>
            <a:spLocks noGrp="1"/>
          </p:cNvSpPr>
          <p:nvPr>
            <p:ph type="title"/>
          </p:nvPr>
        </p:nvSpPr>
        <p:spPr>
          <a:xfrm>
            <a:off x="1473200" y="3886200"/>
            <a:ext cx="10464800" cy="2438400"/>
          </a:xfrm>
        </p:spPr>
        <p:txBody>
          <a:bodyPr/>
          <a:lstStyle/>
          <a:p>
            <a:r>
              <a:rPr lang="en-US" dirty="0" err="1" smtClean="0">
                <a:solidFill>
                  <a:srgbClr val="002060"/>
                </a:solidFill>
                <a:latin typeface="Algerian" pitchFamily="82" charset="0"/>
                <a:sym typeface="Alwyn Thin" pitchFamily="1" charset="0"/>
              </a:rPr>
              <a:t>Terima</a:t>
            </a:r>
            <a:r>
              <a:rPr lang="en-US" dirty="0" smtClean="0">
                <a:solidFill>
                  <a:srgbClr val="002060"/>
                </a:solidFill>
                <a:latin typeface="Algerian" pitchFamily="82" charset="0"/>
                <a:sym typeface="Alwyn Thin" pitchFamily="1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lgerian" pitchFamily="82" charset="0"/>
                <a:sym typeface="Alwyn Thin" pitchFamily="1" charset="0"/>
              </a:rPr>
              <a:t>kasih</a:t>
            </a:r>
            <a:endParaRPr lang="en-US" dirty="0" smtClean="0">
              <a:solidFill>
                <a:srgbClr val="002060"/>
              </a:solidFill>
              <a:latin typeface="Algerian" pitchFamily="8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  <p:bldP spid="25602" grpId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itle &amp; Bullets - 2 Column">
  <a:themeElements>
    <a:clrScheme name="Title &amp; Bullets - 2 Colum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2 Column">
      <a:majorFont>
        <a:latin typeface="Gill Sans"/>
        <a:ea typeface="ヒラギノ角ゴ ProN W3"/>
        <a:cs typeface=""/>
      </a:majorFont>
      <a:minorFont>
        <a:latin typeface="Gill Sans"/>
        <a:ea typeface="ヒラギノ角ゴ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itchFamily="32" charset="0"/>
            <a:ea typeface="ヒラギノ角ゴ ProN W3" pitchFamily="32" charset="-128"/>
            <a:sym typeface="Gill Sans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itchFamily="32" charset="0"/>
            <a:ea typeface="ヒラギノ角ゴ ProN W3" pitchFamily="32" charset="-128"/>
            <a:sym typeface="Gill Sans" pitchFamily="32" charset="0"/>
          </a:defRPr>
        </a:defPPr>
      </a:lstStyle>
    </a:lnDef>
  </a:objectDefaults>
  <a:extraClrSchemeLst>
    <a:extraClrScheme>
      <a:clrScheme name="Title &amp; Bullets - 2 Colum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3599</TotalTime>
  <Pages>0</Pages>
  <Words>461</Words>
  <Characters>0</Characters>
  <Application>Microsoft Office PowerPoint</Application>
  <PresentationFormat>Custom</PresentationFormat>
  <Lines>0</Lines>
  <Paragraphs>86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Algerian</vt:lpstr>
      <vt:lpstr>Alwyn Thin</vt:lpstr>
      <vt:lpstr>Britannic Bold</vt:lpstr>
      <vt:lpstr>Calibri</vt:lpstr>
      <vt:lpstr>Century Gothic</vt:lpstr>
      <vt:lpstr>Gill Sans</vt:lpstr>
      <vt:lpstr>Times New Roman</vt:lpstr>
      <vt:lpstr>ヒラギノ角ゴ ProN W3</vt:lpstr>
      <vt:lpstr>Title &amp; Bullets - 2 Column</vt:lpstr>
      <vt:lpstr> Tata Usaha : 1. Ijazah; 2. Legalisir; 3. Surat Keterangan; 4. Pengembalian Biaya Pendidikan/SPP UPBJJ-UT Palembang </vt:lpstr>
      <vt:lpstr>PAS PHOTO IJAZAH</vt:lpstr>
      <vt:lpstr>Pengambilan Ijazah/SKPI/ Transkrip</vt:lpstr>
      <vt:lpstr>Tata Cara Pemerosesan Legalisir Ijazah, Akta dan Transkrip Universitas Terbuka </vt:lpstr>
      <vt:lpstr>Tata Cara Pemerosesan Keterangan Salah Nama dan Tempat Tanggal Lahir di Ijazah Universitas Terbuka</vt:lpstr>
      <vt:lpstr>Awas dan Antisipasi Ijazah Palsu </vt:lpstr>
      <vt:lpstr>PowerPoint Presentation</vt:lpstr>
      <vt:lpstr>Tata Cara Pemerosesan Keterangan  Mahasiswa Universitas Terbuka</vt:lpstr>
      <vt:lpstr>Pengembalian Biaya Pendidikan / SPP</vt:lpstr>
      <vt:lpstr>Terima kasih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VAIO</dc:creator>
  <cp:lastModifiedBy>USER</cp:lastModifiedBy>
  <cp:revision>639</cp:revision>
  <cp:lastPrinted>2017-09-12T04:41:35Z</cp:lastPrinted>
  <dcterms:modified xsi:type="dcterms:W3CDTF">2021-03-19T09:47:46Z</dcterms:modified>
</cp:coreProperties>
</file>