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5" r:id="rId2"/>
    <p:sldId id="356" r:id="rId3"/>
    <p:sldId id="367" r:id="rId4"/>
    <p:sldId id="373" r:id="rId5"/>
    <p:sldId id="370" r:id="rId6"/>
    <p:sldId id="378" r:id="rId7"/>
    <p:sldId id="366" r:id="rId8"/>
    <p:sldId id="369" r:id="rId9"/>
    <p:sldId id="372" r:id="rId10"/>
    <p:sldId id="377" r:id="rId11"/>
    <p:sldId id="374" r:id="rId12"/>
    <p:sldId id="375" r:id="rId13"/>
    <p:sldId id="376" r:id="rId14"/>
    <p:sldId id="371" r:id="rId15"/>
    <p:sldId id="354" r:id="rId16"/>
    <p:sldId id="380" r:id="rId17"/>
    <p:sldId id="379" r:id="rId18"/>
    <p:sldId id="381" r:id="rId19"/>
    <p:sldId id="353" r:id="rId20"/>
  </p:sldIdLst>
  <p:sldSz cx="10688638" cy="7562850"/>
  <p:notesSz cx="6858000" cy="9144000"/>
  <p:defaultTextStyle>
    <a:defPPr>
      <a:defRPr lang="en-US"/>
    </a:defPPr>
    <a:lvl1pPr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96888" indent="-39688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95363" indent="-80963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492250" indent="-120650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990725" indent="-161925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riana dewi" initials="t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8B8"/>
    <a:srgbClr val="098BF7"/>
    <a:srgbClr val="A50021"/>
    <a:srgbClr val="FF00FF"/>
    <a:srgbClr val="6E2F9D"/>
    <a:srgbClr val="FF66CC"/>
    <a:srgbClr val="FFFF0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98" autoAdjust="0"/>
    <p:restoredTop sz="90929"/>
  </p:normalViewPr>
  <p:slideViewPr>
    <p:cSldViewPr snapToObjects="1">
      <p:cViewPr varScale="1">
        <p:scale>
          <a:sx n="93" d="100"/>
          <a:sy n="93" d="100"/>
        </p:scale>
        <p:origin x="2022" y="66"/>
      </p:cViewPr>
      <p:guideLst>
        <p:guide orient="horz" pos="2382"/>
        <p:guide pos="3367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01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C565B7CA-325A-4C64-BE53-99776BCC6FAB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4684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010" y="8684684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534EFFDA-521F-46BF-B588-89C34C1B3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2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AAAF4B1E-7E21-444D-A8FC-50CABC6C6F61}" type="datetimeFigureOut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9270BC0B-E1F9-4E3C-B38E-011B4F02A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075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09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09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8F48A-6110-47DA-8521-A1D1FFD22F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1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93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8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1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90B77-CFED-4B56-B2D5-BF46C02E551D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15621-5527-46F0-A0E6-F7C8E45FC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0ECAF-1241-419C-813A-03FBFAD95F66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AA385-7193-493D-BD56-7139A0829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8" y="4859837"/>
            <a:ext cx="9085342" cy="150206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8" y="3205466"/>
            <a:ext cx="9085342" cy="165437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4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1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9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1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1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4667D-AF53-4CE4-891C-FA847D8713D7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E9CD-65DE-4209-A678-ACBF96BDD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970" y="1764672"/>
            <a:ext cx="5121640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753" y="1764672"/>
            <a:ext cx="5121640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989EA-9657-48AC-9AD4-B10538C30CE3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D5565-37EA-4F98-B245-0B32C33D5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2867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4" y="1692890"/>
            <a:ext cx="4722671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4" y="2398406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3" y="1692890"/>
            <a:ext cx="4724527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3" y="2398406"/>
            <a:ext cx="4724527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BE4BD-47F3-4D58-AF58-123DF127615E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D7FD1-C4CF-477D-97AE-BDFD1B0FC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3F73D-5B30-487C-9118-863B5303649A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80A8F-F550-4916-B462-847D0BCD2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7C66A-E70A-4AAA-84FA-FB54513D6E01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7CCA8-3799-407C-95F7-FC37CBC70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5" y="301113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4" y="301122"/>
            <a:ext cx="5975245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5" y="1582600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A5B6B-DD71-4D6D-95E8-8CC52BD05D16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389DD-8550-43EC-8DDD-5C0048024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7" y="5293995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7" y="675755"/>
            <a:ext cx="6413183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739" indent="0">
              <a:buNone/>
              <a:defRPr sz="3000"/>
            </a:lvl2pPr>
            <a:lvl3pPr marL="995478" indent="0">
              <a:buNone/>
              <a:defRPr sz="2600"/>
            </a:lvl3pPr>
            <a:lvl4pPr marL="1493217" indent="0">
              <a:buNone/>
              <a:defRPr sz="2200"/>
            </a:lvl4pPr>
            <a:lvl5pPr marL="1990957" indent="0">
              <a:buNone/>
              <a:defRPr sz="2200"/>
            </a:lvl5pPr>
            <a:lvl6pPr marL="2488695" indent="0">
              <a:buNone/>
              <a:defRPr sz="2200"/>
            </a:lvl6pPr>
            <a:lvl7pPr marL="2986435" indent="0">
              <a:buNone/>
              <a:defRPr sz="2200"/>
            </a:lvl7pPr>
            <a:lvl8pPr marL="3484174" indent="0">
              <a:buNone/>
              <a:defRPr sz="2200"/>
            </a:lvl8pPr>
            <a:lvl9pPr marL="3981914" indent="0">
              <a:buNone/>
              <a:defRPr sz="2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7" y="5918981"/>
            <a:ext cx="6413183" cy="887584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969B8-43A7-4D5A-9F95-13E14848FEAD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A9CD4-E531-4E14-884A-1A3DC4BDE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AE59C-942F-4ADF-A4A4-A90E1F07EC37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01DA4-55AE-40B7-B3F7-856C33635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5034" y="302871"/>
            <a:ext cx="2605356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974" y="302871"/>
            <a:ext cx="7637923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9789B-8A5F-4AA7-9665-B03E605FBE81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E144B-4128-461D-8CF3-F089E7529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186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5300"/>
            <a:ext cx="961866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8F304F6A-A657-4753-8272-F048632E6BE1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872CDAF4-DF73-4900-BBB6-DE5ECE7CC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496888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MS PGothic" pitchFamily="34" charset="-128"/>
        </a:defRPr>
      </a:lvl2pPr>
      <a:lvl3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MS PGothic" pitchFamily="34" charset="-128"/>
        </a:defRPr>
      </a:lvl3pPr>
      <a:lvl4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MS PGothic" pitchFamily="34" charset="-128"/>
        </a:defRPr>
      </a:lvl4pPr>
      <a:lvl5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MS PGothic" pitchFamily="34" charset="-128"/>
        </a:defRPr>
      </a:lvl5pPr>
      <a:lvl6pPr marL="4572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737566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05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04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78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39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478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1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95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69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43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17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191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palembang.ut.ac.id/tutorial/cek-kelas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praktik.ut.ac.id" TargetMode="External"/><Relationship Id="rId11" Type="http://schemas.openxmlformats.org/officeDocument/2006/relationships/image" Target="../media/image10.png"/><Relationship Id="rId5" Type="http://schemas.openxmlformats.org/officeDocument/2006/relationships/hyperlink" Target="lms.ut.ac.id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ing.ut.ac.id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.ac.id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5124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271588" y="1765300"/>
            <a:ext cx="844391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/>
          <a:lstStyle/>
          <a:p>
            <a:pPr marL="514350" indent="23813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en-US" sz="2800" dirty="0" smtClean="0">
              <a:latin typeface="+mn-lt"/>
            </a:endParaRPr>
          </a:p>
          <a:p>
            <a:pPr marL="514350" indent="-514350" eaLnBrk="0" hangingPunct="0">
              <a:spcBef>
                <a:spcPct val="20000"/>
              </a:spcBef>
              <a:defRPr/>
            </a:pPr>
            <a:endParaRPr lang="en-US" sz="2800" dirty="0" smtClean="0"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44119" y="685081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 err="1" smtClean="0"/>
              <a:t>O</a:t>
            </a:r>
            <a:r>
              <a:rPr lang="en-US" sz="3200" b="1" dirty="0" err="1" smtClean="0">
                <a:solidFill>
                  <a:srgbClr val="1D08B8"/>
                </a:solidFill>
              </a:rPr>
              <a:t>rientasi</a:t>
            </a:r>
            <a:r>
              <a:rPr lang="en-US" sz="3200" b="1" dirty="0" smtClean="0">
                <a:solidFill>
                  <a:srgbClr val="1D08B8"/>
                </a:solidFill>
              </a:rPr>
              <a:t> </a:t>
            </a:r>
            <a:r>
              <a:rPr lang="en-US" sz="3200" b="1" dirty="0" err="1" smtClean="0"/>
              <a:t>S</a:t>
            </a:r>
            <a:r>
              <a:rPr lang="en-US" sz="3200" b="1" dirty="0" err="1" smtClean="0">
                <a:solidFill>
                  <a:srgbClr val="1D08B8"/>
                </a:solidFill>
              </a:rPr>
              <a:t>tudi</a:t>
            </a:r>
            <a:r>
              <a:rPr lang="en-US" sz="3200" b="1" dirty="0" smtClean="0">
                <a:solidFill>
                  <a:srgbClr val="1D08B8"/>
                </a:solidFill>
              </a:rPr>
              <a:t> </a:t>
            </a:r>
            <a:r>
              <a:rPr lang="en-US" sz="3200" b="1" dirty="0" err="1" smtClean="0"/>
              <a:t>M</a:t>
            </a:r>
            <a:r>
              <a:rPr lang="en-US" sz="3200" b="1" dirty="0" err="1" smtClean="0">
                <a:solidFill>
                  <a:srgbClr val="1D08B8"/>
                </a:solidFill>
              </a:rPr>
              <a:t>ahasiswa</a:t>
            </a:r>
            <a:r>
              <a:rPr lang="en-US" sz="3200" b="1" dirty="0" smtClean="0">
                <a:solidFill>
                  <a:srgbClr val="1D08B8"/>
                </a:solidFill>
              </a:rPr>
              <a:t> </a:t>
            </a:r>
            <a:r>
              <a:rPr lang="en-US" sz="3200" b="1" dirty="0" err="1" smtClean="0"/>
              <a:t>B</a:t>
            </a:r>
            <a:r>
              <a:rPr lang="en-US" sz="3200" b="1" dirty="0" err="1" smtClean="0">
                <a:solidFill>
                  <a:srgbClr val="1D08B8"/>
                </a:solidFill>
              </a:rPr>
              <a:t>aru</a:t>
            </a:r>
            <a:r>
              <a:rPr lang="en-US" sz="3200" b="1" dirty="0" smtClean="0">
                <a:solidFill>
                  <a:srgbClr val="1D08B8"/>
                </a:solidFill>
              </a:rPr>
              <a:t> (</a:t>
            </a:r>
            <a:r>
              <a:rPr lang="en-US" sz="3200" b="1" dirty="0" smtClean="0"/>
              <a:t>OSMB</a:t>
            </a:r>
            <a:r>
              <a:rPr lang="en-US" sz="3200" b="1" dirty="0" smtClean="0">
                <a:solidFill>
                  <a:srgbClr val="1D08B8"/>
                </a:solidFill>
              </a:rPr>
              <a:t>)</a:t>
            </a:r>
            <a:endParaRPr lang="id-ID" sz="3200" dirty="0"/>
          </a:p>
        </p:txBody>
      </p:sp>
      <p:sp>
        <p:nvSpPr>
          <p:cNvPr id="22" name="Rectangle 21"/>
          <p:cNvSpPr/>
          <p:nvPr/>
        </p:nvSpPr>
        <p:spPr>
          <a:xfrm>
            <a:off x="1271588" y="3088739"/>
            <a:ext cx="88820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atin typeface="Baskerville Old Face" pitchFamily="18" charset="0"/>
              </a:rPr>
              <a:t>B</a:t>
            </a:r>
            <a:r>
              <a:rPr lang="en-US" sz="4000" b="1" dirty="0" err="1" smtClean="0">
                <a:solidFill>
                  <a:srgbClr val="00B050"/>
                </a:solidFill>
                <a:latin typeface="Baskerville Old Face" pitchFamily="18" charset="0"/>
              </a:rPr>
              <a:t>antuan</a:t>
            </a:r>
            <a:r>
              <a:rPr lang="en-US" sz="4000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4000" b="1" dirty="0" err="1" smtClean="0">
                <a:latin typeface="Baskerville Old Face" pitchFamily="18" charset="0"/>
              </a:rPr>
              <a:t>B</a:t>
            </a:r>
            <a:r>
              <a:rPr lang="en-US" sz="4000" b="1" dirty="0" err="1" smtClean="0">
                <a:solidFill>
                  <a:srgbClr val="00B050"/>
                </a:solidFill>
                <a:latin typeface="Baskerville Old Face" pitchFamily="18" charset="0"/>
              </a:rPr>
              <a:t>elajar</a:t>
            </a:r>
            <a:r>
              <a:rPr lang="en-US" sz="4000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Baskerville Old Face" pitchFamily="18" charset="0"/>
              </a:rPr>
              <a:t>dan</a:t>
            </a:r>
            <a:r>
              <a:rPr lang="en-US" sz="4000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4000" b="1" dirty="0" err="1" smtClean="0">
                <a:latin typeface="Baskerville Old Face" pitchFamily="18" charset="0"/>
              </a:rPr>
              <a:t>L</a:t>
            </a:r>
            <a:r>
              <a:rPr lang="en-US" sz="4000" b="1" dirty="0" err="1" smtClean="0">
                <a:solidFill>
                  <a:srgbClr val="00B050"/>
                </a:solidFill>
                <a:latin typeface="Baskerville Old Face" pitchFamily="18" charset="0"/>
              </a:rPr>
              <a:t>ayanan</a:t>
            </a:r>
            <a:r>
              <a:rPr lang="en-US" sz="4000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4000" b="1" dirty="0" err="1" smtClean="0">
                <a:latin typeface="Baskerville Old Face" pitchFamily="18" charset="0"/>
              </a:rPr>
              <a:t>B</a:t>
            </a:r>
            <a:r>
              <a:rPr lang="en-US" sz="4000" b="1" dirty="0" err="1" smtClean="0">
                <a:solidFill>
                  <a:srgbClr val="00B050"/>
                </a:solidFill>
                <a:latin typeface="Baskerville Old Face" pitchFamily="18" charset="0"/>
              </a:rPr>
              <a:t>ahan</a:t>
            </a:r>
            <a:r>
              <a:rPr lang="en-US" sz="4000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4000" b="1" dirty="0" smtClean="0">
                <a:latin typeface="Baskerville Old Face" pitchFamily="18" charset="0"/>
              </a:rPr>
              <a:t>A</a:t>
            </a:r>
            <a:r>
              <a:rPr lang="en-US" sz="4000" b="1" dirty="0" smtClean="0">
                <a:solidFill>
                  <a:srgbClr val="00B050"/>
                </a:solidFill>
                <a:latin typeface="Baskerville Old Face" pitchFamily="18" charset="0"/>
              </a:rPr>
              <a:t>jar</a:t>
            </a:r>
            <a:endParaRPr lang="id-ID" sz="4000" b="1" dirty="0" smtClean="0">
              <a:solidFill>
                <a:srgbClr val="00B050"/>
              </a:solidFill>
              <a:latin typeface="Baskerville Old Face" pitchFamily="18" charset="0"/>
            </a:endParaRPr>
          </a:p>
          <a:p>
            <a:pPr algn="ctr"/>
            <a:r>
              <a:rPr lang="id-ID" sz="4000" b="1" dirty="0" smtClean="0">
                <a:solidFill>
                  <a:srgbClr val="00B050"/>
                </a:solidFill>
                <a:latin typeface="Baskerville Old Face" pitchFamily="18" charset="0"/>
              </a:rPr>
              <a:t>( </a:t>
            </a:r>
            <a:r>
              <a:rPr lang="id-ID" sz="4000" b="1" dirty="0" smtClean="0">
                <a:latin typeface="Baskerville Old Face" pitchFamily="18" charset="0"/>
              </a:rPr>
              <a:t>B B L B A </a:t>
            </a:r>
            <a:r>
              <a:rPr lang="id-ID" sz="4000" b="1" dirty="0" smtClean="0">
                <a:solidFill>
                  <a:srgbClr val="00B050"/>
                </a:solidFill>
                <a:latin typeface="Baskerville Old Face" pitchFamily="18" charset="0"/>
              </a:rPr>
              <a:t>)</a:t>
            </a:r>
            <a:endParaRPr lang="id-ID" sz="4000" dirty="0">
              <a:solidFill>
                <a:srgbClr val="00B050"/>
              </a:solidFill>
              <a:latin typeface="Baskerville Old Face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55904" y="321443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endParaRPr lang="en-US" sz="1800" b="1" dirty="0" smtClean="0">
              <a:solidFill>
                <a:srgbClr val="1D08B8"/>
              </a:solidFill>
              <a:ea typeface="ＭＳ Ｐゴシック" pitchFamily="34" charset="-128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2752501" y="4717529"/>
            <a:ext cx="48752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t" anchorCtr="0" compatLnSpc="1">
            <a:prstTxWarp prst="textNoShape">
              <a:avLst/>
            </a:prstTxWarp>
          </a:bodyPr>
          <a:lstStyle/>
          <a:p>
            <a:pPr marL="373063" marR="0" lvl="0" indent="-373063" algn="ctr" defTabSz="49688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20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2</a:t>
            </a: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65" charset="-128"/>
                <a:cs typeface="+mn-cs"/>
              </a:rPr>
              <a:t>2.1</a:t>
            </a:r>
          </a:p>
          <a:p>
            <a:pPr marL="373063" marR="0" lvl="0" indent="-373063" algn="ctr" defTabSz="49688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id-ID" sz="3200" b="1" dirty="0" smtClean="0">
                <a:solidFill>
                  <a:schemeClr val="tx1"/>
                </a:solidFill>
                <a:latin typeface="+mn-lt"/>
                <a:ea typeface="ＭＳ Ｐゴシック" pitchFamily="-65" charset="-128"/>
              </a:rPr>
              <a:t>Palembang, 12 Maret 2022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ＭＳ Ｐゴシック" pitchFamily="-65" charset="-128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4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0644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1048081" y="1301077"/>
            <a:ext cx="9105569" cy="5144644"/>
            <a:chOff x="343659" y="1995479"/>
            <a:chExt cx="7358114" cy="4464497"/>
          </a:xfrm>
        </p:grpSpPr>
        <p:sp>
          <p:nvSpPr>
            <p:cNvPr id="9" name="Rounded Rectangle 8"/>
            <p:cNvSpPr/>
            <p:nvPr/>
          </p:nvSpPr>
          <p:spPr>
            <a:xfrm>
              <a:off x="343659" y="3281356"/>
              <a:ext cx="2357455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Tutorial Webinar </a:t>
              </a:r>
              <a:r>
                <a:rPr lang="en-US" b="1" dirty="0" smtClean="0">
                  <a:solidFill>
                    <a:srgbClr val="1D08B8"/>
                  </a:solidFill>
                </a:rPr>
                <a:t>(TUWEB)</a:t>
              </a:r>
              <a:endParaRPr lang="en-US" b="1" dirty="0">
                <a:solidFill>
                  <a:srgbClr val="1D08B8"/>
                </a:solidFill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558503" y="3281355"/>
              <a:ext cx="2643205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dirty="0" smtClean="0">
                  <a:solidFill>
                    <a:schemeClr val="tx1"/>
                  </a:solidFill>
                </a:rPr>
                <a:t>Layanan Belajar Online</a:t>
              </a:r>
            </a:p>
            <a:p>
              <a:pPr algn="ctr"/>
              <a:r>
                <a:rPr lang="id-ID" dirty="0" smtClean="0">
                  <a:solidFill>
                    <a:schemeClr val="tx1"/>
                  </a:solidFill>
                </a:rPr>
                <a:t>(</a:t>
              </a:r>
              <a:r>
                <a:rPr lang="id-ID" dirty="0" smtClean="0">
                  <a:solidFill>
                    <a:srgbClr val="1D08B8"/>
                  </a:solidFill>
                </a:rPr>
                <a:t>LBO</a:t>
              </a:r>
              <a:r>
                <a:rPr lang="id-ID" dirty="0" smtClean="0">
                  <a:solidFill>
                    <a:schemeClr val="tx1"/>
                  </a:solidFill>
                </a:rPr>
                <a:t>)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201051" y="1995479"/>
              <a:ext cx="2786082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solidFill>
                    <a:srgbClr val="1D08B8"/>
                  </a:solidFill>
                </a:rPr>
                <a:t>B</a:t>
              </a:r>
              <a:r>
                <a:rPr lang="en-US" sz="2800" dirty="0" err="1" smtClean="0">
                  <a:solidFill>
                    <a:schemeClr val="tx1"/>
                  </a:solidFill>
                </a:rPr>
                <a:t>antuan</a:t>
              </a:r>
              <a:r>
                <a:rPr lang="en-US" sz="2800" dirty="0" smtClean="0">
                  <a:solidFill>
                    <a:schemeClr val="tx1"/>
                  </a:solidFill>
                </a:rPr>
                <a:t> </a:t>
              </a:r>
              <a:r>
                <a:rPr lang="en-US" sz="2800" dirty="0" err="1" smtClean="0">
                  <a:solidFill>
                    <a:srgbClr val="1D08B8"/>
                  </a:solidFill>
                </a:rPr>
                <a:t>B</a:t>
              </a:r>
              <a:r>
                <a:rPr lang="en-US" sz="2800" dirty="0" err="1" smtClean="0">
                  <a:solidFill>
                    <a:schemeClr val="tx1"/>
                  </a:solidFill>
                </a:rPr>
                <a:t>elajar</a:t>
              </a:r>
              <a:r>
                <a:rPr lang="en-US" sz="2800" dirty="0" smtClean="0">
                  <a:solidFill>
                    <a:schemeClr val="tx1"/>
                  </a:solidFill>
                </a:rPr>
                <a:t> </a:t>
              </a:r>
              <a:endParaRPr lang="id-ID" sz="28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/>
            <p:cNvCxnSpPr>
              <a:stCxn id="34" idx="2"/>
            </p:cNvCxnSpPr>
            <p:nvPr/>
          </p:nvCxnSpPr>
          <p:spPr>
            <a:xfrm rot="16200000" flipH="1">
              <a:off x="4540647" y="1834742"/>
              <a:ext cx="500058" cy="23931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10800000" flipV="1">
              <a:off x="1522386" y="2781297"/>
              <a:ext cx="2071706" cy="5000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>
              <a:off x="5666582" y="4388654"/>
              <a:ext cx="64294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unded Rectangle 50"/>
            <p:cNvSpPr/>
            <p:nvPr/>
          </p:nvSpPr>
          <p:spPr>
            <a:xfrm>
              <a:off x="4344187" y="4710920"/>
              <a:ext cx="3357586" cy="1749056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9875" indent="-269875">
                <a:buAutoNum type="arabicPeriod"/>
              </a:pPr>
              <a:r>
                <a:rPr lang="id-ID" dirty="0" smtClean="0">
                  <a:solidFill>
                    <a:schemeClr val="tx1"/>
                  </a:solidFill>
                </a:rPr>
                <a:t>Perpustakaan Digital</a:t>
              </a:r>
            </a:p>
            <a:p>
              <a:pPr marL="269875" indent="-269875">
                <a:buAutoNum type="arabicPeriod"/>
              </a:pPr>
              <a:r>
                <a:rPr lang="id-ID" b="1" dirty="0" smtClean="0">
                  <a:solidFill>
                    <a:srgbClr val="FF0000"/>
                  </a:solidFill>
                </a:rPr>
                <a:t>Tutorial Online </a:t>
              </a:r>
              <a:r>
                <a:rPr lang="id-ID" b="1" dirty="0" smtClean="0">
                  <a:solidFill>
                    <a:srgbClr val="1D08B8"/>
                  </a:solidFill>
                </a:rPr>
                <a:t>(TutOn)</a:t>
              </a:r>
            </a:p>
            <a:p>
              <a:pPr marL="269875" indent="-269875">
                <a:buAutoNum type="arabicPeriod"/>
              </a:pPr>
              <a:r>
                <a:rPr lang="id-ID" dirty="0" smtClean="0">
                  <a:solidFill>
                    <a:schemeClr val="tx1"/>
                  </a:solidFill>
                </a:rPr>
                <a:t>Praktikum/Dry Lab</a:t>
              </a:r>
            </a:p>
            <a:p>
              <a:pPr marL="269875" indent="-269875">
                <a:buAutoNum type="arabicPeriod"/>
              </a:pPr>
              <a:r>
                <a:rPr lang="id-ID" dirty="0" smtClean="0">
                  <a:solidFill>
                    <a:schemeClr val="tx1"/>
                  </a:solidFill>
                </a:rPr>
                <a:t>Latihan Mandiri</a:t>
              </a:r>
              <a:endParaRPr lang="en-US" dirty="0" smtClean="0">
                <a:solidFill>
                  <a:schemeClr val="tx1"/>
                </a:solidFill>
              </a:endParaRPr>
            </a:p>
            <a:p>
              <a:pPr marL="269875" indent="-269875">
                <a:buAutoNum type="arabicPeriod"/>
              </a:pPr>
              <a:r>
                <a:rPr lang="en-US" dirty="0" smtClean="0">
                  <a:solidFill>
                    <a:schemeClr val="tx1"/>
                  </a:solidFill>
                </a:rPr>
                <a:t>Dan </a:t>
              </a:r>
              <a:r>
                <a:rPr lang="en-US" dirty="0" err="1" smtClean="0">
                  <a:solidFill>
                    <a:schemeClr val="tx1"/>
                  </a:solidFill>
                </a:rPr>
                <a:t>sebagainya</a:t>
              </a:r>
              <a:r>
                <a:rPr lang="en-US" dirty="0" smtClean="0">
                  <a:solidFill>
                    <a:schemeClr val="tx1"/>
                  </a:solidFill>
                </a:rPr>
                <a:t> di www</a:t>
              </a:r>
              <a:endParaRPr lang="id-ID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94" name="Straight Arrow Connector 93"/>
            <p:cNvCxnSpPr>
              <a:endCxn id="99" idx="0"/>
            </p:cNvCxnSpPr>
            <p:nvPr/>
          </p:nvCxnSpPr>
          <p:spPr>
            <a:xfrm rot="5400000">
              <a:off x="3149197" y="3227780"/>
              <a:ext cx="892967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ounded Rectangle 98"/>
            <p:cNvSpPr/>
            <p:nvPr/>
          </p:nvSpPr>
          <p:spPr>
            <a:xfrm>
              <a:off x="2809862" y="3674264"/>
              <a:ext cx="1571636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dirty="0" smtClean="0">
                  <a:solidFill>
                    <a:schemeClr val="tx1"/>
                  </a:solidFill>
                </a:rPr>
                <a:t>Praktek/</a:t>
              </a:r>
            </a:p>
            <a:p>
              <a:pPr algn="ctr"/>
              <a:r>
                <a:rPr lang="id-ID" dirty="0" smtClean="0">
                  <a:solidFill>
                    <a:schemeClr val="tx1"/>
                  </a:solidFill>
                </a:rPr>
                <a:t>Praktikum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012200" y="6085681"/>
            <a:ext cx="4768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eaLnBrk="0" hangingPunct="0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b="1" dirty="0" err="1"/>
              <a:t>Tuton</a:t>
            </a:r>
            <a:r>
              <a:rPr lang="en-US" dirty="0"/>
              <a:t>: </a:t>
            </a:r>
            <a:r>
              <a:rPr lang="en-US" dirty="0">
                <a:solidFill>
                  <a:srgbClr val="0000CC"/>
                </a:solidFill>
              </a:rPr>
              <a:t>Tutorial yang </a:t>
            </a:r>
            <a:r>
              <a:rPr lang="en-US" dirty="0" err="1">
                <a:solidFill>
                  <a:srgbClr val="0000CC"/>
                </a:solidFill>
              </a:rPr>
              <a:t>dilaksanakan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 err="1">
                <a:solidFill>
                  <a:srgbClr val="0000CC"/>
                </a:solidFill>
              </a:rPr>
              <a:t>secara</a:t>
            </a:r>
            <a:r>
              <a:rPr lang="en-US" dirty="0">
                <a:solidFill>
                  <a:srgbClr val="0000CC"/>
                </a:solidFill>
              </a:rPr>
              <a:t> online </a:t>
            </a:r>
            <a:r>
              <a:rPr lang="en-US" dirty="0" err="1">
                <a:solidFill>
                  <a:srgbClr val="0000CC"/>
                </a:solidFill>
              </a:rPr>
              <a:t>selama</a:t>
            </a:r>
            <a:r>
              <a:rPr lang="en-US" dirty="0">
                <a:solidFill>
                  <a:srgbClr val="0000CC"/>
                </a:solidFill>
              </a:rPr>
              <a:t> 8 </a:t>
            </a:r>
            <a:r>
              <a:rPr lang="en-US" dirty="0" err="1">
                <a:solidFill>
                  <a:srgbClr val="0000CC"/>
                </a:solidFill>
              </a:rPr>
              <a:t>Minggu</a:t>
            </a:r>
            <a:r>
              <a:rPr lang="id-ID" dirty="0">
                <a:solidFill>
                  <a:srgbClr val="0000CC"/>
                </a:solidFill>
              </a:rPr>
              <a:t>/inisiasi</a:t>
            </a:r>
            <a:r>
              <a:rPr lang="en-US" dirty="0">
                <a:solidFill>
                  <a:srgbClr val="0000CC"/>
                </a:solidFill>
              </a:rPr>
              <a:t> di website</a:t>
            </a:r>
            <a:endParaRPr lang="id-ID" dirty="0">
              <a:solidFill>
                <a:srgbClr val="0000C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5767" y="4160680"/>
            <a:ext cx="52327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 smtClean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r>
              <a:rPr lang="en-US" b="1" dirty="0" smtClean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tutorial yang </a:t>
            </a:r>
            <a:r>
              <a:rPr lang="en-US" dirty="0" err="1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dilaksanakan</a:t>
            </a:r>
            <a:r>
              <a:rPr lang="en-US" dirty="0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dirty="0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webinar </a:t>
            </a:r>
            <a:r>
              <a:rPr lang="en-US" dirty="0" err="1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selama</a:t>
            </a:r>
            <a:r>
              <a:rPr lang="en-US" dirty="0" smtClean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 kali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berlangsung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selama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120 </a:t>
            </a:r>
            <a:r>
              <a:rPr lang="en-US" dirty="0" err="1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menit</a:t>
            </a:r>
            <a:r>
              <a:rPr lang="en-US" dirty="0">
                <a:solidFill>
                  <a:srgbClr val="1D08B8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1D08B8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1313" algn="just"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D" dirty="0" err="1" smtClean="0">
                <a:solidFill>
                  <a:srgbClr val="1D08B8"/>
                </a:solidFill>
                <a:latin typeface="Tw Cen MT" panose="020B0602020104020603" pitchFamily="34" charset="0"/>
              </a:rPr>
              <a:t>Sebelum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 </a:t>
            </a:r>
            <a:r>
              <a:rPr lang="en-ID" dirty="0" err="1" smtClean="0">
                <a:solidFill>
                  <a:srgbClr val="1D08B8"/>
                </a:solidFill>
                <a:latin typeface="Tw Cen MT" panose="020B0602020104020603" pitchFamily="34" charset="0"/>
              </a:rPr>
              <a:t>mulai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 </a:t>
            </a:r>
            <a:r>
              <a:rPr lang="en-ID" dirty="0" err="1" smtClean="0">
                <a:solidFill>
                  <a:srgbClr val="1D08B8"/>
                </a:solidFill>
                <a:latin typeface="Tw Cen MT" panose="020B0602020104020603" pitchFamily="34" charset="0"/>
              </a:rPr>
              <a:t>tuweb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, </a:t>
            </a:r>
            <a:r>
              <a:rPr lang="en-ID" dirty="0" err="1" smtClean="0">
                <a:solidFill>
                  <a:srgbClr val="1D08B8"/>
                </a:solidFill>
                <a:latin typeface="Tw Cen MT" panose="020B0602020104020603" pitchFamily="34" charset="0"/>
              </a:rPr>
              <a:t>mahasiswa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 </a:t>
            </a:r>
            <a:r>
              <a:rPr lang="en-ID" dirty="0" err="1" smtClean="0">
                <a:solidFill>
                  <a:srgbClr val="1D08B8"/>
                </a:solidFill>
                <a:latin typeface="Tw Cen MT" panose="020B0602020104020603" pitchFamily="34" charset="0"/>
              </a:rPr>
              <a:t>dan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 tutor </a:t>
            </a:r>
            <a:r>
              <a:rPr lang="en-ID" dirty="0" err="1" smtClean="0">
                <a:solidFill>
                  <a:srgbClr val="1D08B8"/>
                </a:solidFill>
                <a:latin typeface="Tw Cen MT" panose="020B0602020104020603" pitchFamily="34" charset="0"/>
              </a:rPr>
              <a:t>melaksanakan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 </a:t>
            </a:r>
            <a:r>
              <a:rPr lang="en-ID" dirty="0" smtClean="0">
                <a:solidFill>
                  <a:srgbClr val="FF0000"/>
                </a:solidFill>
                <a:latin typeface="Tw Cen MT" panose="020B0602020104020603" pitchFamily="34" charset="0"/>
              </a:rPr>
              <a:t>1 </a:t>
            </a:r>
            <a:r>
              <a:rPr lang="en-ID" dirty="0">
                <a:solidFill>
                  <a:srgbClr val="FF0000"/>
                </a:solidFill>
                <a:latin typeface="Tw Cen MT" panose="020B0602020104020603" pitchFamily="34" charset="0"/>
              </a:rPr>
              <a:t>(</a:t>
            </a:r>
            <a:r>
              <a:rPr lang="en-ID" dirty="0" err="1">
                <a:solidFill>
                  <a:srgbClr val="FF0000"/>
                </a:solidFill>
                <a:latin typeface="Tw Cen MT" panose="020B0602020104020603" pitchFamily="34" charset="0"/>
              </a:rPr>
              <a:t>satu</a:t>
            </a:r>
            <a:r>
              <a:rPr lang="en-ID" dirty="0">
                <a:solidFill>
                  <a:srgbClr val="FF0000"/>
                </a:solidFill>
                <a:latin typeface="Tw Cen MT" panose="020B0602020104020603" pitchFamily="34" charset="0"/>
              </a:rPr>
              <a:t>) </a:t>
            </a:r>
            <a:r>
              <a:rPr lang="en-ID" dirty="0" err="1" smtClean="0">
                <a:solidFill>
                  <a:srgbClr val="FF0000"/>
                </a:solidFill>
                <a:latin typeface="Tw Cen MT" panose="020B0602020104020603" pitchFamily="34" charset="0"/>
              </a:rPr>
              <a:t>prasesi</a:t>
            </a:r>
            <a:r>
              <a:rPr lang="en-ID" dirty="0" smtClean="0">
                <a:solidFill>
                  <a:srgbClr val="1D08B8"/>
                </a:solidFill>
                <a:latin typeface="Tw Cen MT" panose="020B0602020104020603" pitchFamily="34" charset="0"/>
              </a:rPr>
              <a:t>.</a:t>
            </a:r>
            <a:endParaRPr lang="en-US" dirty="0">
              <a:solidFill>
                <a:srgbClr val="1D08B8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altLang="id-ID" smtClean="0"/>
          </a:p>
        </p:txBody>
      </p:sp>
      <p:sp>
        <p:nvSpPr>
          <p:cNvPr id="196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altLang="id-ID" smtClean="0"/>
          </a:p>
        </p:txBody>
      </p:sp>
      <p:pic>
        <p:nvPicPr>
          <p:cNvPr id="196612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9" y="0"/>
            <a:ext cx="10702927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989047" y="1436755"/>
            <a:ext cx="9224157" cy="564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/>
          <a:lstStyle/>
          <a:p>
            <a:pPr marL="373063" indent="-373063" eaLnBrk="0" hangingPunct="0">
              <a:spcBef>
                <a:spcPct val="20000"/>
              </a:spcBef>
            </a:pPr>
            <a:endParaRPr lang="en-US" altLang="id-ID" sz="2800" b="1" u="sng" dirty="0">
              <a:solidFill>
                <a:srgbClr val="1E3ADA"/>
              </a:solidFill>
              <a:latin typeface="Baskerville Old Face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04674" y="1226353"/>
            <a:ext cx="7620859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3164" y="649358"/>
            <a:ext cx="7411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dirty="0" err="1" smtClean="0">
                <a:latin typeface="Baskerville Old Face" pitchFamily="18" charset="0"/>
              </a:rPr>
              <a:t>Semua</a:t>
            </a:r>
            <a:r>
              <a:rPr lang="en-US" altLang="id-ID" sz="2800" b="1" dirty="0" smtClean="0">
                <a:latin typeface="Baskerville Old Face" pitchFamily="18" charset="0"/>
              </a:rPr>
              <a:t> </a:t>
            </a:r>
            <a:r>
              <a:rPr lang="en-US" altLang="id-ID" sz="2800" b="1" dirty="0" err="1" smtClean="0">
                <a:latin typeface="Baskerville Old Face" pitchFamily="18" charset="0"/>
              </a:rPr>
              <a:t>Mahasiswa</a:t>
            </a:r>
            <a:r>
              <a:rPr lang="en-US" altLang="id-ID" sz="2800" b="1" dirty="0" smtClean="0">
                <a:latin typeface="Baskerville Old Face" pitchFamily="18" charset="0"/>
              </a:rPr>
              <a:t> </a:t>
            </a:r>
            <a:r>
              <a:rPr lang="en-US" altLang="id-ID" sz="2800" b="1" dirty="0" err="1" smtClean="0">
                <a:latin typeface="Baskerville Old Face" pitchFamily="18" charset="0"/>
              </a:rPr>
              <a:t>mendapat</a:t>
            </a:r>
            <a:r>
              <a:rPr lang="en-US" altLang="id-ID" sz="2800" b="1" dirty="0" smtClean="0">
                <a:latin typeface="Baskerville Old Face" pitchFamily="18" charset="0"/>
              </a:rPr>
              <a:t> </a:t>
            </a:r>
            <a:r>
              <a:rPr lang="en-US" altLang="id-ID" sz="2800" b="1" dirty="0" err="1" smtClean="0">
                <a:latin typeface="Baskerville Old Face" pitchFamily="18" charset="0"/>
              </a:rPr>
              <a:t>Layanan</a:t>
            </a:r>
            <a:r>
              <a:rPr lang="en-US" altLang="id-ID" sz="2800" b="1" dirty="0" smtClean="0">
                <a:latin typeface="Baskerville Old Face" pitchFamily="18" charset="0"/>
              </a:rPr>
              <a:t> Tutorial </a:t>
            </a:r>
            <a:r>
              <a:rPr lang="en-US" altLang="id-ID" sz="2800" b="1" dirty="0">
                <a:latin typeface="Baskerville Old Face" pitchFamily="18" charset="0"/>
              </a:rPr>
              <a:t>: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38" y="1625449"/>
            <a:ext cx="8301171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499186" y="2317965"/>
            <a:ext cx="1905215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SIPAS SEMI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966596" y="1836342"/>
            <a:ext cx="2385835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SIPAS PENUH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15102" y="2317964"/>
            <a:ext cx="1905215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SIPAS PLUS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760143" y="5941665"/>
            <a:ext cx="2592288" cy="7256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Non SIPAS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="" xmlns:a16="http://schemas.microsoft.com/office/drawing/2014/main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-1" y="5694072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5" y="113670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="" xmlns:a16="http://schemas.microsoft.com/office/drawing/2014/main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7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="" xmlns:a16="http://schemas.microsoft.com/office/drawing/2014/main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="" xmlns:a16="http://schemas.microsoft.com/office/drawing/2014/main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="" xmlns:a16="http://schemas.microsoft.com/office/drawing/2014/main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="" xmlns:a16="http://schemas.microsoft.com/office/drawing/2014/main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="" xmlns:a16="http://schemas.microsoft.com/office/drawing/2014/main" id="{C588C52D-80A6-4F80-A500-521AC130A284}"/>
              </a:ext>
            </a:extLst>
          </p:cNvPr>
          <p:cNvGrpSpPr/>
          <p:nvPr/>
        </p:nvGrpSpPr>
        <p:grpSpPr>
          <a:xfrm>
            <a:off x="6312158" y="3096687"/>
            <a:ext cx="268965" cy="313895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="" xmlns:a16="http://schemas.microsoft.com/office/drawing/2014/main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="" xmlns:a16="http://schemas.microsoft.com/office/drawing/2014/main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="" xmlns:a16="http://schemas.microsoft.com/office/drawing/2014/main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="" xmlns:a16="http://schemas.microsoft.com/office/drawing/2014/main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="" xmlns:a16="http://schemas.microsoft.com/office/drawing/2014/main" id="{43A4C1CA-2A07-4B1B-AC27-0EA28D6C2144}"/>
              </a:ext>
            </a:extLst>
          </p:cNvPr>
          <p:cNvGrpSpPr/>
          <p:nvPr/>
        </p:nvGrpSpPr>
        <p:grpSpPr>
          <a:xfrm>
            <a:off x="6291080" y="4399253"/>
            <a:ext cx="241271" cy="313895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="" xmlns:a16="http://schemas.microsoft.com/office/drawing/2014/main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="" xmlns:a16="http://schemas.microsoft.com/office/drawing/2014/main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="" xmlns:a16="http://schemas.microsoft.com/office/drawing/2014/main" id="{0EC2054B-9DC5-4796-8BAD-4400B36EB723}"/>
              </a:ext>
            </a:extLst>
          </p:cNvPr>
          <p:cNvGrpSpPr/>
          <p:nvPr/>
        </p:nvGrpSpPr>
        <p:grpSpPr>
          <a:xfrm>
            <a:off x="6291081" y="5703005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="" xmlns:a16="http://schemas.microsoft.com/office/drawing/2014/main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="" xmlns:a16="http://schemas.microsoft.com/office/drawing/2014/main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="" xmlns:a16="http://schemas.microsoft.com/office/drawing/2014/main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="" xmlns:a16="http://schemas.microsoft.com/office/drawing/2014/main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="" xmlns:a16="http://schemas.microsoft.com/office/drawing/2014/main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="" xmlns:a16="http://schemas.microsoft.com/office/drawing/2014/main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="" xmlns:a16="http://schemas.microsoft.com/office/drawing/2014/main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="" xmlns:a16="http://schemas.microsoft.com/office/drawing/2014/main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>
            <a:off x="6472841" y="2920373"/>
            <a:ext cx="794045" cy="13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559" y="371051"/>
            <a:ext cx="7458207" cy="63471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2103959" y="2015132"/>
            <a:ext cx="1728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103959" y="2207746"/>
            <a:ext cx="1728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39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altLang="id-ID" smtClean="0"/>
          </a:p>
        </p:txBody>
      </p:sp>
      <p:sp>
        <p:nvSpPr>
          <p:cNvPr id="196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altLang="id-ID" smtClean="0"/>
          </a:p>
        </p:txBody>
      </p:sp>
      <p:pic>
        <p:nvPicPr>
          <p:cNvPr id="196612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735" y="-6361"/>
            <a:ext cx="10702927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2904674" y="1226353"/>
            <a:ext cx="7620859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3164" y="649358"/>
            <a:ext cx="63194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dirty="0" err="1">
                <a:latin typeface="Baskerville Old Face" pitchFamily="18" charset="0"/>
              </a:rPr>
              <a:t>Layanan</a:t>
            </a:r>
            <a:r>
              <a:rPr lang="en-US" altLang="id-ID" sz="2800" b="1" dirty="0">
                <a:latin typeface="Baskerville Old Face" pitchFamily="18" charset="0"/>
              </a:rPr>
              <a:t> Tutorial :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499185" y="1750225"/>
            <a:ext cx="1905215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SIPAS SEMI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79729" y="3002280"/>
            <a:ext cx="1924671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SIPAS PENUH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99184" y="3565401"/>
            <a:ext cx="1905215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SIPAS PLUS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79729" y="4946496"/>
            <a:ext cx="1924671" cy="5631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</a:rPr>
              <a:t>Non SIPAS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264199" y="1786708"/>
            <a:ext cx="5976664" cy="56312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3</a:t>
            </a:r>
            <a:r>
              <a:rPr lang="en-US" sz="2800" b="1" dirty="0" smtClean="0">
                <a:solidFill>
                  <a:sysClr val="windowText" lastClr="000000"/>
                </a:solidFill>
              </a:rPr>
              <a:t> Mata </a:t>
            </a:r>
            <a:r>
              <a:rPr lang="en-US" sz="2800" b="1" dirty="0" err="1" smtClean="0">
                <a:solidFill>
                  <a:sysClr val="windowText" lastClr="000000"/>
                </a:solidFill>
              </a:rPr>
              <a:t>Kuliah</a:t>
            </a:r>
            <a:r>
              <a:rPr lang="en-US" sz="28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Tuweb</a:t>
            </a:r>
            <a:r>
              <a:rPr lang="en-US" sz="2800" b="1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b="1" dirty="0" err="1" smtClean="0">
                <a:solidFill>
                  <a:sysClr val="windowText" lastClr="000000"/>
                </a:solidFill>
              </a:rPr>
              <a:t>selain</a:t>
            </a:r>
            <a:r>
              <a:rPr lang="en-US" sz="28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 smtClean="0">
                <a:solidFill>
                  <a:sysClr val="windowText" lastClr="000000"/>
                </a:solidFill>
              </a:rPr>
              <a:t>itu</a:t>
            </a:r>
            <a:r>
              <a:rPr lang="en-US" sz="28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Tuton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48175" y="3067816"/>
            <a:ext cx="6451060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Semua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 Mata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Kuliah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Tuweb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, 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mata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kuliah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disiapkan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layanan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tuton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untuk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pengalaman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Tuton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624239" y="4946496"/>
            <a:ext cx="5256584" cy="56312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Semua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 Mata </a:t>
            </a:r>
            <a:r>
              <a:rPr lang="en-US" sz="2400" b="1" dirty="0" err="1" smtClean="0">
                <a:solidFill>
                  <a:sysClr val="windowText" lastClr="000000"/>
                </a:solidFill>
              </a:rPr>
              <a:t>Kuliah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tuton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404400" y="1915688"/>
            <a:ext cx="859799" cy="28156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434935" y="5087275"/>
            <a:ext cx="1189304" cy="28156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406586" y="3421385"/>
            <a:ext cx="713597" cy="28156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3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1165547-DF3A-4694-9097-2BDAF2003713}"/>
              </a:ext>
            </a:extLst>
          </p:cNvPr>
          <p:cNvSpPr txBox="1"/>
          <p:nvPr/>
        </p:nvSpPr>
        <p:spPr>
          <a:xfrm>
            <a:off x="3446045" y="2749805"/>
            <a:ext cx="615290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D" sz="3200" b="1" cap="all" dirty="0">
                <a:latin typeface="Tw Cen MT" panose="020B0602020104020603" pitchFamily="34" charset="0"/>
              </a:rPr>
              <a:t>TUTORIAL </a:t>
            </a:r>
            <a:r>
              <a:rPr lang="en-ID" sz="3200" b="1" cap="all" dirty="0" smtClean="0">
                <a:latin typeface="Tw Cen MT" panose="020B0602020104020603" pitchFamily="34" charset="0"/>
              </a:rPr>
              <a:t>webinar (</a:t>
            </a:r>
            <a:r>
              <a:rPr lang="en-ID" sz="3200" b="1" cap="all" dirty="0" err="1" smtClean="0">
                <a:latin typeface="Tw Cen MT" panose="020B0602020104020603" pitchFamily="34" charset="0"/>
              </a:rPr>
              <a:t>tuweb</a:t>
            </a:r>
            <a:r>
              <a:rPr lang="en-ID" sz="3200" b="1" cap="all" dirty="0" smtClean="0">
                <a:latin typeface="Tw Cen MT" panose="020B0602020104020603" pitchFamily="34" charset="0"/>
              </a:rPr>
              <a:t>)</a:t>
            </a:r>
          </a:p>
          <a:p>
            <a:pPr algn="r"/>
            <a:r>
              <a:rPr lang="en-ID" sz="3200" b="1" cap="all" dirty="0" smtClean="0">
                <a:latin typeface="Tw Cen MT" panose="020B0602020104020603" pitchFamily="34" charset="0"/>
              </a:rPr>
              <a:t>MASA (</a:t>
            </a:r>
            <a:r>
              <a:rPr lang="en-ID" sz="3200" b="1" cap="all" dirty="0" smtClean="0">
                <a:latin typeface="Tw Cen MT" panose="020B0602020104020603" pitchFamily="34" charset="0"/>
              </a:rPr>
              <a:t>202</a:t>
            </a:r>
            <a:r>
              <a:rPr lang="id-ID" sz="3200" b="1" cap="all" dirty="0" smtClean="0">
                <a:latin typeface="Tw Cen MT" panose="020B0602020104020603" pitchFamily="34" charset="0"/>
              </a:rPr>
              <a:t>2.1</a:t>
            </a:r>
            <a:r>
              <a:rPr lang="en-ID" sz="3200" b="1" cap="all" dirty="0" smtClean="0">
                <a:latin typeface="Tw Cen MT" panose="020B0602020104020603" pitchFamily="34" charset="0"/>
              </a:rPr>
              <a:t>)</a:t>
            </a:r>
            <a:endParaRPr lang="en-ID" sz="3200" b="1" cap="all" dirty="0">
              <a:latin typeface="Tw Cen MT" panose="020B0602020104020603" pitchFamily="34" charset="0"/>
            </a:endParaRPr>
          </a:p>
        </p:txBody>
      </p:sp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FC42AF61-8E1E-4D95-A5C1-D04FE347DE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630124"/>
            <a:ext cx="10688638" cy="2048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745D74E-47AD-4A00-97D4-A559CF587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39" y="1711641"/>
            <a:ext cx="3278204" cy="248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92933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altLang="id-ID" smtClean="0"/>
          </a:p>
        </p:txBody>
      </p:sp>
      <p:sp>
        <p:nvSpPr>
          <p:cNvPr id="196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altLang="id-ID" smtClean="0"/>
          </a:p>
        </p:txBody>
      </p:sp>
      <p:pic>
        <p:nvPicPr>
          <p:cNvPr id="196612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343150" y="3524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/>
          <a:lstStyle/>
          <a:p>
            <a:pPr algn="r" eaLnBrk="0" hangingPunct="0">
              <a:defRPr/>
            </a:pPr>
            <a:r>
              <a:rPr lang="en-US" sz="2800" b="1" dirty="0" err="1" smtClean="0">
                <a:solidFill>
                  <a:srgbClr val="0000CC"/>
                </a:solidFill>
                <a:latin typeface="+mj-lt"/>
                <a:cs typeface="+mj-cs"/>
              </a:rPr>
              <a:t>Waktu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j-cs"/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  <a:latin typeface="+mj-lt"/>
                <a:cs typeface="+mj-cs"/>
              </a:rPr>
              <a:t>Pelaksanaan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j-cs"/>
              </a:rPr>
              <a:t> TUWEB</a:t>
            </a:r>
            <a:endParaRPr lang="en-US" sz="2800" b="1" dirty="0">
              <a:solidFill>
                <a:srgbClr val="0000CC"/>
              </a:solidFill>
              <a:latin typeface="+mj-lt"/>
              <a:cs typeface="+mj-cs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663799" y="1563935"/>
            <a:ext cx="9489851" cy="502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/>
          <a:lstStyle/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u="sng" dirty="0" err="1">
                <a:solidFill>
                  <a:srgbClr val="098BF7"/>
                </a:solidFill>
                <a:latin typeface="Baskerville Old Face" pitchFamily="18" charset="0"/>
              </a:rPr>
              <a:t>Tanggal</a:t>
            </a:r>
            <a:r>
              <a:rPr lang="en-US" altLang="id-ID" sz="2800" b="1" u="sng" dirty="0">
                <a:solidFill>
                  <a:srgbClr val="098BF7"/>
                </a:solidFill>
                <a:latin typeface="Baskerville Old Face" pitchFamily="18" charset="0"/>
              </a:rPr>
              <a:t> :</a:t>
            </a:r>
          </a:p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dirty="0">
                <a:latin typeface="Baskerville Old Face" pitchFamily="18" charset="0"/>
              </a:rPr>
              <a:t>   </a:t>
            </a:r>
            <a:r>
              <a:rPr lang="en-US" altLang="id-ID" sz="2800" dirty="0" smtClean="0">
                <a:latin typeface="Baskerville Old Face" pitchFamily="18" charset="0"/>
              </a:rPr>
              <a:t>T</a:t>
            </a:r>
            <a:r>
              <a:rPr lang="id-ID" altLang="id-ID" sz="2800" dirty="0" smtClean="0">
                <a:latin typeface="Baskerville Old Face" pitchFamily="18" charset="0"/>
              </a:rPr>
              <a:t>utorial</a:t>
            </a:r>
            <a:r>
              <a:rPr lang="en-US" altLang="id-ID" sz="2800" dirty="0" smtClean="0">
                <a:latin typeface="Baskerville Old Face" pitchFamily="18" charset="0"/>
              </a:rPr>
              <a:t> </a:t>
            </a:r>
            <a:r>
              <a:rPr lang="en-US" altLang="id-ID" sz="2800" dirty="0">
                <a:latin typeface="Baskerville Old Face" pitchFamily="18" charset="0"/>
              </a:rPr>
              <a:t>masa </a:t>
            </a:r>
            <a:r>
              <a:rPr lang="en-US" altLang="id-ID" sz="2800" dirty="0" err="1">
                <a:latin typeface="Baskerville Old Face" pitchFamily="18" charset="0"/>
              </a:rPr>
              <a:t>registrasi</a:t>
            </a:r>
            <a:r>
              <a:rPr lang="en-US" altLang="id-ID" sz="2800" dirty="0">
                <a:latin typeface="Baskerville Old Face" pitchFamily="18" charset="0"/>
              </a:rPr>
              <a:t> </a:t>
            </a:r>
            <a:r>
              <a:rPr lang="en-US" altLang="id-ID" sz="2800" dirty="0" smtClean="0">
                <a:latin typeface="Baskerville Old Face" pitchFamily="18" charset="0"/>
              </a:rPr>
              <a:t>202</a:t>
            </a:r>
            <a:r>
              <a:rPr lang="id-ID" altLang="id-ID" sz="2800" dirty="0" smtClean="0">
                <a:latin typeface="Baskerville Old Face" pitchFamily="18" charset="0"/>
              </a:rPr>
              <a:t>2.1</a:t>
            </a:r>
            <a:r>
              <a:rPr lang="en-US" altLang="id-ID" sz="2800" dirty="0" smtClean="0">
                <a:latin typeface="Baskerville Old Face" pitchFamily="18" charset="0"/>
              </a:rPr>
              <a:t> </a:t>
            </a:r>
            <a:r>
              <a:rPr lang="en-US" altLang="id-ID" sz="2800" dirty="0" err="1">
                <a:latin typeface="Baskerville Old Face" pitchFamily="18" charset="0"/>
              </a:rPr>
              <a:t>akan</a:t>
            </a:r>
            <a:r>
              <a:rPr lang="en-US" altLang="id-ID" sz="2800" dirty="0">
                <a:latin typeface="Baskerville Old Face" pitchFamily="18" charset="0"/>
              </a:rPr>
              <a:t> </a:t>
            </a:r>
            <a:r>
              <a:rPr lang="en-US" altLang="id-ID" sz="2800" dirty="0" err="1">
                <a:latin typeface="Baskerville Old Face" pitchFamily="18" charset="0"/>
              </a:rPr>
              <a:t>dimulai</a:t>
            </a:r>
            <a:r>
              <a:rPr lang="en-US" altLang="id-ID" sz="2800" dirty="0">
                <a:latin typeface="Baskerville Old Face" pitchFamily="18" charset="0"/>
              </a:rPr>
              <a:t> </a:t>
            </a:r>
            <a:r>
              <a:rPr lang="en-US" altLang="id-ID" sz="2800" dirty="0" err="1">
                <a:latin typeface="Baskerville Old Face" pitchFamily="18" charset="0"/>
              </a:rPr>
              <a:t>dari</a:t>
            </a:r>
            <a:r>
              <a:rPr lang="en-US" altLang="id-ID" sz="2800" dirty="0">
                <a:latin typeface="Baskerville Old Face" pitchFamily="18" charset="0"/>
              </a:rPr>
              <a:t> </a:t>
            </a:r>
            <a:r>
              <a:rPr lang="id-ID" altLang="id-ID" sz="2800" dirty="0">
                <a:latin typeface="Baskerville Old Face" pitchFamily="18" charset="0"/>
              </a:rPr>
              <a:t> </a:t>
            </a:r>
            <a:endParaRPr lang="en-US" altLang="id-ID" sz="2800" dirty="0" smtClean="0"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dirty="0">
                <a:latin typeface="Baskerville Old Face" pitchFamily="18" charset="0"/>
              </a:rPr>
              <a:t> </a:t>
            </a:r>
            <a:r>
              <a:rPr lang="en-US" altLang="id-ID" sz="2800" dirty="0" smtClean="0">
                <a:latin typeface="Baskerville Old Face" pitchFamily="18" charset="0"/>
              </a:rPr>
              <a:t>   </a:t>
            </a:r>
            <a:r>
              <a:rPr lang="en-US" altLang="id-ID" sz="2800" dirty="0" err="1" smtClean="0">
                <a:latin typeface="Baskerville Old Face" pitchFamily="18" charset="0"/>
              </a:rPr>
              <a:t>tanggal</a:t>
            </a:r>
            <a:r>
              <a:rPr lang="en-US" altLang="id-ID" sz="2800" dirty="0" smtClean="0">
                <a:latin typeface="Baskerville Old Face" pitchFamily="18" charset="0"/>
              </a:rPr>
              <a:t> </a:t>
            </a:r>
            <a:r>
              <a:rPr lang="en-US" altLang="id-ID" sz="2800" b="1" dirty="0" smtClean="0">
                <a:solidFill>
                  <a:srgbClr val="FF0000"/>
                </a:solidFill>
                <a:latin typeface="Baskerville Old Face" pitchFamily="18" charset="0"/>
              </a:rPr>
              <a:t>09 </a:t>
            </a:r>
            <a:r>
              <a:rPr lang="id-ID" altLang="id-ID" sz="2800" b="1" dirty="0" smtClean="0">
                <a:solidFill>
                  <a:srgbClr val="FF0000"/>
                </a:solidFill>
                <a:latin typeface="Baskerville Old Face" pitchFamily="18" charset="0"/>
              </a:rPr>
              <a:t>April 2022</a:t>
            </a:r>
            <a:r>
              <a:rPr lang="id-ID" altLang="id-ID" sz="2800" b="1" dirty="0" smtClean="0">
                <a:latin typeface="Baskerville Old Face" pitchFamily="18" charset="0"/>
              </a:rPr>
              <a:t> </a:t>
            </a:r>
            <a:r>
              <a:rPr lang="en-US" altLang="id-ID" sz="2800" dirty="0" err="1" smtClean="0">
                <a:latin typeface="Baskerville Old Face" pitchFamily="18" charset="0"/>
              </a:rPr>
              <a:t>s.d</a:t>
            </a:r>
            <a:r>
              <a:rPr lang="en-US" altLang="id-ID" sz="2800" dirty="0" smtClean="0">
                <a:latin typeface="Baskerville Old Face" pitchFamily="18" charset="0"/>
              </a:rPr>
              <a:t> </a:t>
            </a:r>
            <a:r>
              <a:rPr lang="en-US" altLang="id-ID" sz="2800" dirty="0" err="1" smtClean="0">
                <a:latin typeface="Baskerville Old Face" pitchFamily="18" charset="0"/>
              </a:rPr>
              <a:t>tanggal</a:t>
            </a:r>
            <a:r>
              <a:rPr lang="en-US" altLang="id-ID" sz="2800" dirty="0" smtClean="0">
                <a:latin typeface="Baskerville Old Face" pitchFamily="18" charset="0"/>
              </a:rPr>
              <a:t> </a:t>
            </a:r>
            <a:r>
              <a:rPr lang="id-ID" altLang="id-ID" sz="2800" b="1" dirty="0" smtClean="0">
                <a:solidFill>
                  <a:srgbClr val="FF0000"/>
                </a:solidFill>
                <a:latin typeface="Baskerville Old Face" pitchFamily="18" charset="0"/>
              </a:rPr>
              <a:t>05</a:t>
            </a:r>
            <a:r>
              <a:rPr lang="id-ID" altLang="id-ID" sz="2800" b="1" dirty="0" smtClean="0">
                <a:solidFill>
                  <a:srgbClr val="FF0000"/>
                </a:solidFill>
                <a:latin typeface="Baskerville Old Face" pitchFamily="18" charset="0"/>
              </a:rPr>
              <a:t> Juni 2022 (30 April &amp;        1 Mei 2022 libur Lebaran)</a:t>
            </a:r>
            <a:endParaRPr lang="id-ID" altLang="id-ID" sz="28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r>
              <a:rPr lang="id-ID" altLang="id-ID" sz="2800" b="1" dirty="0">
                <a:latin typeface="Baskerville Old Face" pitchFamily="18" charset="0"/>
              </a:rPr>
              <a:t> </a:t>
            </a:r>
            <a:endParaRPr lang="en-US" altLang="id-ID" sz="2800" b="1" dirty="0" smtClean="0"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u="sng" dirty="0" err="1" smtClean="0">
                <a:solidFill>
                  <a:srgbClr val="098BF7"/>
                </a:solidFill>
                <a:latin typeface="Baskerville Old Face" pitchFamily="18" charset="0"/>
              </a:rPr>
              <a:t>Waktu</a:t>
            </a:r>
            <a:r>
              <a:rPr lang="en-US" altLang="id-ID" sz="2800" b="1" u="sng" dirty="0">
                <a:solidFill>
                  <a:srgbClr val="098BF7"/>
                </a:solidFill>
                <a:latin typeface="Baskerville Old Face" pitchFamily="18" charset="0"/>
              </a:rPr>
              <a:t>:</a:t>
            </a:r>
          </a:p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dirty="0">
                <a:latin typeface="Baskerville Old Face" pitchFamily="18" charset="0"/>
              </a:rPr>
              <a:t>   Hari </a:t>
            </a:r>
            <a:r>
              <a:rPr lang="en-US" altLang="id-ID" sz="2800" b="1" dirty="0" err="1">
                <a:latin typeface="Baskerville Old Face" pitchFamily="18" charset="0"/>
              </a:rPr>
              <a:t>Sabtu</a:t>
            </a:r>
            <a:r>
              <a:rPr lang="en-US" altLang="id-ID" sz="2800" b="1" dirty="0">
                <a:latin typeface="Baskerville Old Face" pitchFamily="18" charset="0"/>
              </a:rPr>
              <a:t> </a:t>
            </a:r>
            <a:r>
              <a:rPr lang="en-US" altLang="id-ID" sz="2800" b="1" dirty="0" err="1">
                <a:latin typeface="Baskerville Old Face" pitchFamily="18" charset="0"/>
              </a:rPr>
              <a:t>pukul</a:t>
            </a:r>
            <a:r>
              <a:rPr lang="en-US" altLang="id-ID" sz="2800" b="1" dirty="0">
                <a:latin typeface="Baskerville Old Face" pitchFamily="18" charset="0"/>
              </a:rPr>
              <a:t> : </a:t>
            </a:r>
            <a:r>
              <a:rPr lang="en-US" altLang="id-ID" sz="2800" b="1" dirty="0" smtClean="0">
                <a:latin typeface="Baskerville Old Face" pitchFamily="18" charset="0"/>
              </a:rPr>
              <a:t>07.30 </a:t>
            </a:r>
            <a:r>
              <a:rPr lang="en-US" altLang="id-ID" sz="2800" b="1" dirty="0">
                <a:latin typeface="Baskerville Old Face" pitchFamily="18" charset="0"/>
              </a:rPr>
              <a:t>– 1</a:t>
            </a:r>
            <a:r>
              <a:rPr lang="id-ID" altLang="id-ID" sz="2800" b="1" dirty="0">
                <a:latin typeface="Baskerville Old Face" pitchFamily="18" charset="0"/>
              </a:rPr>
              <a:t>7</a:t>
            </a:r>
            <a:r>
              <a:rPr lang="en-US" altLang="id-ID" sz="2800" b="1" dirty="0" smtClean="0">
                <a:latin typeface="Baskerville Old Face" pitchFamily="18" charset="0"/>
              </a:rPr>
              <a:t>.30</a:t>
            </a:r>
            <a:r>
              <a:rPr lang="id-ID" altLang="id-ID" sz="2800" b="1" dirty="0" smtClean="0">
                <a:latin typeface="Baskerville Old Face" pitchFamily="18" charset="0"/>
              </a:rPr>
              <a:t> </a:t>
            </a:r>
            <a:endParaRPr lang="en-US" altLang="id-ID" sz="2800" b="1" dirty="0" smtClean="0"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dirty="0">
                <a:latin typeface="Baskerville Old Face" pitchFamily="18" charset="0"/>
              </a:rPr>
              <a:t> </a:t>
            </a:r>
            <a:r>
              <a:rPr lang="en-US" altLang="id-ID" sz="2800" b="1" dirty="0" smtClean="0">
                <a:latin typeface="Baskerville Old Face" pitchFamily="18" charset="0"/>
              </a:rPr>
              <a:t>  Hari </a:t>
            </a:r>
            <a:r>
              <a:rPr lang="en-US" altLang="id-ID" sz="2800" b="1" dirty="0" err="1">
                <a:latin typeface="Baskerville Old Face" pitchFamily="18" charset="0"/>
              </a:rPr>
              <a:t>Minggu</a:t>
            </a:r>
            <a:r>
              <a:rPr lang="en-US" altLang="id-ID" sz="2800" b="1" dirty="0">
                <a:latin typeface="Baskerville Old Face" pitchFamily="18" charset="0"/>
              </a:rPr>
              <a:t> </a:t>
            </a:r>
            <a:r>
              <a:rPr lang="en-US" altLang="id-ID" sz="2800" b="1" dirty="0" err="1">
                <a:latin typeface="Baskerville Old Face" pitchFamily="18" charset="0"/>
              </a:rPr>
              <a:t>Pukul</a:t>
            </a:r>
            <a:r>
              <a:rPr lang="en-US" altLang="id-ID" sz="2800" b="1" dirty="0">
                <a:latin typeface="Baskerville Old Face" pitchFamily="18" charset="0"/>
              </a:rPr>
              <a:t> : </a:t>
            </a:r>
            <a:r>
              <a:rPr lang="en-US" altLang="id-ID" sz="2800" b="1" dirty="0" smtClean="0">
                <a:latin typeface="Baskerville Old Face" pitchFamily="18" charset="0"/>
              </a:rPr>
              <a:t>07.</a:t>
            </a:r>
            <a:r>
              <a:rPr lang="en-US" altLang="id-ID" sz="2800" b="1" dirty="0">
                <a:latin typeface="Baskerville Old Face" pitchFamily="18" charset="0"/>
              </a:rPr>
              <a:t>3</a:t>
            </a:r>
            <a:r>
              <a:rPr lang="en-US" altLang="id-ID" sz="2800" b="1" dirty="0" smtClean="0">
                <a:latin typeface="Baskerville Old Face" pitchFamily="18" charset="0"/>
              </a:rPr>
              <a:t>0 </a:t>
            </a:r>
            <a:r>
              <a:rPr lang="en-US" altLang="id-ID" sz="2800" b="1" dirty="0">
                <a:latin typeface="Baskerville Old Face" pitchFamily="18" charset="0"/>
              </a:rPr>
              <a:t>– 1</a:t>
            </a:r>
            <a:r>
              <a:rPr lang="id-ID" altLang="id-ID" sz="2800" b="1" dirty="0">
                <a:latin typeface="Baskerville Old Face" pitchFamily="18" charset="0"/>
              </a:rPr>
              <a:t>7</a:t>
            </a:r>
            <a:r>
              <a:rPr lang="en-US" altLang="id-ID" sz="2800" b="1" dirty="0" smtClean="0">
                <a:latin typeface="Baskerville Old Face" pitchFamily="18" charset="0"/>
              </a:rPr>
              <a:t>.</a:t>
            </a:r>
            <a:r>
              <a:rPr lang="en-US" altLang="id-ID" sz="2800" b="1" dirty="0">
                <a:latin typeface="Baskerville Old Face" pitchFamily="18" charset="0"/>
              </a:rPr>
              <a:t>3</a:t>
            </a:r>
            <a:r>
              <a:rPr lang="en-US" altLang="id-ID" sz="2800" b="1" dirty="0" smtClean="0">
                <a:latin typeface="Baskerville Old Face" pitchFamily="18" charset="0"/>
              </a:rPr>
              <a:t>0</a:t>
            </a:r>
            <a:r>
              <a:rPr lang="id-ID" altLang="id-ID" sz="2800" b="1" dirty="0" smtClean="0">
                <a:latin typeface="Baskerville Old Face" pitchFamily="18" charset="0"/>
              </a:rPr>
              <a:t> </a:t>
            </a:r>
            <a:endParaRPr lang="en-US" altLang="id-ID" sz="2800" b="1" dirty="0" smtClean="0"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endParaRPr lang="en-US" altLang="id-ID" sz="2800" b="1" dirty="0" smtClean="0"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800" b="1" dirty="0" err="1" smtClean="0">
                <a:solidFill>
                  <a:srgbClr val="FF0000"/>
                </a:solidFill>
                <a:latin typeface="Baskerville Old Face" pitchFamily="18" charset="0"/>
              </a:rPr>
              <a:t>Catatan</a:t>
            </a:r>
            <a:r>
              <a:rPr lang="en-US" altLang="id-ID" sz="2800" b="1" dirty="0" smtClean="0">
                <a:solidFill>
                  <a:srgbClr val="FF0000"/>
                </a:solidFill>
                <a:latin typeface="Baskerville Old Face" pitchFamily="18" charset="0"/>
              </a:rPr>
              <a:t> :</a:t>
            </a:r>
            <a:r>
              <a:rPr lang="en-US" altLang="id-ID" sz="2800" b="1" dirty="0" smtClean="0">
                <a:latin typeface="Baskerville Old Face" pitchFamily="18" charset="0"/>
              </a:rPr>
              <a:t/>
            </a:r>
            <a:br>
              <a:rPr lang="en-US" altLang="id-ID" sz="2800" b="1" dirty="0" smtClean="0">
                <a:latin typeface="Baskerville Old Face" pitchFamily="18" charset="0"/>
              </a:rPr>
            </a:br>
            <a:r>
              <a:rPr lang="en-US" altLang="id-ID" sz="2800" b="1" dirty="0" err="1" smtClean="0">
                <a:latin typeface="Baskerville Old Face" pitchFamily="18" charset="0"/>
              </a:rPr>
              <a:t>Setiap</a:t>
            </a:r>
            <a:r>
              <a:rPr lang="en-US" altLang="id-ID" sz="2800" b="1" dirty="0" smtClean="0">
                <a:latin typeface="Baskerville Old Face" pitchFamily="18" charset="0"/>
              </a:rPr>
              <a:t> </a:t>
            </a:r>
            <a:r>
              <a:rPr lang="en-US" altLang="id-ID" sz="2800" b="1" dirty="0" err="1" smtClean="0">
                <a:latin typeface="Baskerville Old Face" pitchFamily="18" charset="0"/>
              </a:rPr>
              <a:t>sesi</a:t>
            </a:r>
            <a:r>
              <a:rPr lang="en-US" altLang="id-ID" sz="2800" b="1" dirty="0" smtClean="0">
                <a:latin typeface="Baskerville Old Face" pitchFamily="18" charset="0"/>
              </a:rPr>
              <a:t> 120 </a:t>
            </a:r>
            <a:r>
              <a:rPr lang="en-US" altLang="id-ID" sz="2800" b="1" dirty="0" err="1" smtClean="0">
                <a:latin typeface="Baskerville Old Face" pitchFamily="18" charset="0"/>
              </a:rPr>
              <a:t>menit</a:t>
            </a:r>
            <a:endParaRPr lang="en-US" altLang="id-ID" sz="2800" b="1" dirty="0">
              <a:latin typeface="Baskerville Old Face" pitchFamily="18" charset="0"/>
            </a:endParaRPr>
          </a:p>
          <a:p>
            <a:pPr marL="373063" indent="-373063" eaLnBrk="0" hangingPunct="0">
              <a:spcBef>
                <a:spcPct val="20000"/>
              </a:spcBef>
            </a:pPr>
            <a:endParaRPr lang="en-US" altLang="id-ID" sz="2800" b="1" dirty="0">
              <a:latin typeface="Baskerville Old Face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="" xmlns:a16="http://schemas.microsoft.com/office/drawing/2014/main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684658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95" y="71315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="" xmlns:a16="http://schemas.microsoft.com/office/drawing/2014/main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8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="" xmlns:a16="http://schemas.microsoft.com/office/drawing/2014/main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="" xmlns:a16="http://schemas.microsoft.com/office/drawing/2014/main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="" xmlns:a16="http://schemas.microsoft.com/office/drawing/2014/main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="" xmlns:a16="http://schemas.microsoft.com/office/drawing/2014/main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="" xmlns:a16="http://schemas.microsoft.com/office/drawing/2014/main" id="{0EC2054B-9DC5-4796-8BAD-4400B36EB723}"/>
              </a:ext>
            </a:extLst>
          </p:cNvPr>
          <p:cNvGrpSpPr/>
          <p:nvPr/>
        </p:nvGrpSpPr>
        <p:grpSpPr>
          <a:xfrm>
            <a:off x="6291082" y="5703007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="" xmlns:a16="http://schemas.microsoft.com/office/drawing/2014/main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="" xmlns:a16="http://schemas.microsoft.com/office/drawing/2014/main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="" xmlns:a16="http://schemas.microsoft.com/office/drawing/2014/main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="" xmlns:a16="http://schemas.microsoft.com/office/drawing/2014/main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="" xmlns:a16="http://schemas.microsoft.com/office/drawing/2014/main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="" xmlns:a16="http://schemas.microsoft.com/office/drawing/2014/main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="" xmlns:a16="http://schemas.microsoft.com/office/drawing/2014/main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="" xmlns:a16="http://schemas.microsoft.com/office/drawing/2014/main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356439" y="5891625"/>
            <a:ext cx="4153734" cy="14096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Login 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nya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user: 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nim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pasw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tgllahir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lms.ut.ac.id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semua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kuliah</a:t>
            </a:r>
            <a:endParaRPr lang="en-US" sz="20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 action="ppaction://hlinkfile"/>
              </a:rPr>
              <a:t>praktik.ut.ac.id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mata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kuliah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praktek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/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praktikum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/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berpraktek</a:t>
            </a:r>
            <a:endParaRPr lang="en-US" sz="14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666" y="299229"/>
            <a:ext cx="2097055" cy="198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9" t="28865" r="26309" b="38100"/>
          <a:stretch/>
        </p:blipFill>
        <p:spPr bwMode="auto">
          <a:xfrm>
            <a:off x="6676700" y="256183"/>
            <a:ext cx="2285294" cy="202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8" r="28690" b="37484"/>
          <a:stretch/>
        </p:blipFill>
        <p:spPr bwMode="auto">
          <a:xfrm>
            <a:off x="4166906" y="606438"/>
            <a:ext cx="2488698" cy="167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130721" y="3122820"/>
            <a:ext cx="2653758" cy="170074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Persiapan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TuWeb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AutoShape 7" descr="Harga Paket Kuota Data Termurah"/>
          <p:cNvSpPr>
            <a:spLocks noChangeAspect="1" noChangeArrowheads="1"/>
          </p:cNvSpPr>
          <p:nvPr/>
        </p:nvSpPr>
        <p:spPr bwMode="auto">
          <a:xfrm>
            <a:off x="136391" y="-159310"/>
            <a:ext cx="267216" cy="33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051" y="3156954"/>
            <a:ext cx="2998269" cy="234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505051" y="2625889"/>
            <a:ext cx="2998269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6313DC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kelas</a:t>
            </a:r>
            <a:r>
              <a:rPr lang="en-US" sz="2800" b="1" dirty="0" smtClean="0">
                <a:solidFill>
                  <a:srgbClr val="6313DC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6313DC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800" b="1" dirty="0" smtClean="0">
                <a:solidFill>
                  <a:srgbClr val="6313DC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6313DC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endParaRPr lang="en-US" sz="2800" b="1" dirty="0">
              <a:solidFill>
                <a:srgbClr val="6313DC"/>
              </a:solidFill>
            </a:endParaRPr>
          </a:p>
        </p:txBody>
      </p:sp>
      <p:cxnSp>
        <p:nvCxnSpPr>
          <p:cNvPr id="8" name="Straight Arrow Connector 7"/>
          <p:cNvCxnSpPr>
            <a:stCxn id="4" idx="0"/>
          </p:cNvCxnSpPr>
          <p:nvPr/>
        </p:nvCxnSpPr>
        <p:spPr>
          <a:xfrm flipV="1">
            <a:off x="5457600" y="2196997"/>
            <a:ext cx="0" cy="92582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" idx="6"/>
          </p:cNvCxnSpPr>
          <p:nvPr/>
        </p:nvCxnSpPr>
        <p:spPr>
          <a:xfrm>
            <a:off x="6784479" y="3973191"/>
            <a:ext cx="689995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3166576" y="4020321"/>
            <a:ext cx="961977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10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8" b="8722"/>
          <a:stretch/>
        </p:blipFill>
        <p:spPr bwMode="auto">
          <a:xfrm>
            <a:off x="435709" y="2615610"/>
            <a:ext cx="2730867" cy="196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99" y="4673863"/>
            <a:ext cx="2720776" cy="168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473618" y="5428952"/>
            <a:ext cx="4055277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 action="ppaction://hlinkfile"/>
              </a:rPr>
              <a:t>palembang.ut.ac.id/tutorial/</a:t>
            </a:r>
            <a:r>
              <a:rPr lang="en-US" dirty="0" err="1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 action="ppaction://hlinkfile"/>
              </a:rPr>
              <a:t>cek-kelas</a:t>
            </a:r>
            <a:endParaRPr lang="en-US" dirty="0">
              <a:solidFill>
                <a:srgbClr val="1E3ADA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53930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xmlns="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703007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95" y="71315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:a16="http://schemas.microsoft.com/office/drawing/2014/main" xmlns="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8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:a16="http://schemas.microsoft.com/office/drawing/2014/main" xmlns="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:a16="http://schemas.microsoft.com/office/drawing/2014/main" xmlns="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:a16="http://schemas.microsoft.com/office/drawing/2014/main" xmlns="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:a16="http://schemas.microsoft.com/office/drawing/2014/main" xmlns="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:a16="http://schemas.microsoft.com/office/drawing/2014/main" xmlns="" id="{C588C52D-80A6-4F80-A500-521AC130A284}"/>
              </a:ext>
            </a:extLst>
          </p:cNvPr>
          <p:cNvGrpSpPr/>
          <p:nvPr/>
        </p:nvGrpSpPr>
        <p:grpSpPr>
          <a:xfrm>
            <a:off x="6312158" y="3096687"/>
            <a:ext cx="268965" cy="313895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:a16="http://schemas.microsoft.com/office/drawing/2014/main" xmlns="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:a16="http://schemas.microsoft.com/office/drawing/2014/main" xmlns="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:a16="http://schemas.microsoft.com/office/drawing/2014/main" xmlns="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:a16="http://schemas.microsoft.com/office/drawing/2014/main" xmlns="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:a16="http://schemas.microsoft.com/office/drawing/2014/main" xmlns="" id="{43A4C1CA-2A07-4B1B-AC27-0EA28D6C2144}"/>
              </a:ext>
            </a:extLst>
          </p:cNvPr>
          <p:cNvGrpSpPr/>
          <p:nvPr/>
        </p:nvGrpSpPr>
        <p:grpSpPr>
          <a:xfrm>
            <a:off x="6291080" y="4399253"/>
            <a:ext cx="241272" cy="313895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:a16="http://schemas.microsoft.com/office/drawing/2014/main" xmlns="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:a16="http://schemas.microsoft.com/office/drawing/2014/main" xmlns="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:a16="http://schemas.microsoft.com/office/drawing/2014/main" xmlns="" id="{0EC2054B-9DC5-4796-8BAD-4400B36EB723}"/>
              </a:ext>
            </a:extLst>
          </p:cNvPr>
          <p:cNvGrpSpPr/>
          <p:nvPr/>
        </p:nvGrpSpPr>
        <p:grpSpPr>
          <a:xfrm>
            <a:off x="6291082" y="5703007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:a16="http://schemas.microsoft.com/office/drawing/2014/main" xmlns="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:a16="http://schemas.microsoft.com/office/drawing/2014/main" xmlns="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:a16="http://schemas.microsoft.com/office/drawing/2014/main" xmlns="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:a16="http://schemas.microsoft.com/office/drawing/2014/main" xmlns="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:a16="http://schemas.microsoft.com/office/drawing/2014/main" xmlns="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:a16="http://schemas.microsoft.com/office/drawing/2014/main" xmlns="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:a16="http://schemas.microsoft.com/office/drawing/2014/main" xmlns="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:a16="http://schemas.microsoft.com/office/drawing/2014/main" xmlns="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" name="AutoShape 4" descr="blob:https://web.whatsapp.com/8a850119-6190-4359-8b0a-637d5fbac5e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blob:https://web.whatsapp.com/8a850119-6190-4359-8b0a-637d5fbac5e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142" y="387821"/>
            <a:ext cx="8048625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 flipH="1">
            <a:off x="8440663" y="3026003"/>
            <a:ext cx="792088" cy="32337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 flipH="1">
            <a:off x="8440663" y="4466163"/>
            <a:ext cx="792088" cy="32337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9" t="5039" r="45358" b="57822"/>
          <a:stretch/>
        </p:blipFill>
        <p:spPr>
          <a:xfrm>
            <a:off x="8813349" y="3026003"/>
            <a:ext cx="1743919" cy="1763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081930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xmlns="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703007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95" y="71315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:a16="http://schemas.microsoft.com/office/drawing/2014/main" xmlns="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8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:a16="http://schemas.microsoft.com/office/drawing/2014/main" xmlns="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:a16="http://schemas.microsoft.com/office/drawing/2014/main" xmlns="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:a16="http://schemas.microsoft.com/office/drawing/2014/main" xmlns="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:a16="http://schemas.microsoft.com/office/drawing/2014/main" xmlns="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:a16="http://schemas.microsoft.com/office/drawing/2014/main" xmlns="" id="{C588C52D-80A6-4F80-A500-521AC130A284}"/>
              </a:ext>
            </a:extLst>
          </p:cNvPr>
          <p:cNvGrpSpPr/>
          <p:nvPr/>
        </p:nvGrpSpPr>
        <p:grpSpPr>
          <a:xfrm>
            <a:off x="6312158" y="3096687"/>
            <a:ext cx="268965" cy="313895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:a16="http://schemas.microsoft.com/office/drawing/2014/main" xmlns="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:a16="http://schemas.microsoft.com/office/drawing/2014/main" xmlns="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:a16="http://schemas.microsoft.com/office/drawing/2014/main" xmlns="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:a16="http://schemas.microsoft.com/office/drawing/2014/main" xmlns="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:a16="http://schemas.microsoft.com/office/drawing/2014/main" xmlns="" id="{43A4C1CA-2A07-4B1B-AC27-0EA28D6C2144}"/>
              </a:ext>
            </a:extLst>
          </p:cNvPr>
          <p:cNvGrpSpPr/>
          <p:nvPr/>
        </p:nvGrpSpPr>
        <p:grpSpPr>
          <a:xfrm>
            <a:off x="6291080" y="4399253"/>
            <a:ext cx="241272" cy="313895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:a16="http://schemas.microsoft.com/office/drawing/2014/main" xmlns="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:a16="http://schemas.microsoft.com/office/drawing/2014/main" xmlns="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:a16="http://schemas.microsoft.com/office/drawing/2014/main" xmlns="" id="{0EC2054B-9DC5-4796-8BAD-4400B36EB723}"/>
              </a:ext>
            </a:extLst>
          </p:cNvPr>
          <p:cNvGrpSpPr/>
          <p:nvPr/>
        </p:nvGrpSpPr>
        <p:grpSpPr>
          <a:xfrm>
            <a:off x="6291082" y="5703007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:a16="http://schemas.microsoft.com/office/drawing/2014/main" xmlns="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:a16="http://schemas.microsoft.com/office/drawing/2014/main" xmlns="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:a16="http://schemas.microsoft.com/office/drawing/2014/main" xmlns="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:a16="http://schemas.microsoft.com/office/drawing/2014/main" xmlns="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:a16="http://schemas.microsoft.com/office/drawing/2014/main" xmlns="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:a16="http://schemas.microsoft.com/office/drawing/2014/main" xmlns="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:a16="http://schemas.microsoft.com/office/drawing/2014/main" xmlns="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:a16="http://schemas.microsoft.com/office/drawing/2014/main" xmlns="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9D095F5-8FF5-4E47-B69A-D10709623EB1}"/>
              </a:ext>
            </a:extLst>
          </p:cNvPr>
          <p:cNvSpPr txBox="1"/>
          <p:nvPr/>
        </p:nvSpPr>
        <p:spPr>
          <a:xfrm>
            <a:off x="1493142" y="460465"/>
            <a:ext cx="7518624" cy="59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3200" b="1" dirty="0" smtClean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Tata </a:t>
            </a:r>
            <a:r>
              <a:rPr lang="en-US" sz="3200" b="1" dirty="0" err="1" smtClean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Tertib</a:t>
            </a:r>
            <a:r>
              <a:rPr lang="en-US" sz="3200" b="1" dirty="0" smtClean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mengikuti</a:t>
            </a:r>
            <a:r>
              <a:rPr lang="en-US" sz="3200" b="1" dirty="0" smtClean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1E3ADA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endParaRPr lang="en-US" sz="3200" b="1" dirty="0">
              <a:solidFill>
                <a:srgbClr val="1E3ADA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498105" y="1189137"/>
            <a:ext cx="8193471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814021" y="1779636"/>
            <a:ext cx="4292251" cy="5032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Background Tutorial Webinar (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yang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Rapi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Layak</a:t>
            </a:r>
            <a:endParaRPr lang="en-US" sz="2400" dirty="0" smtClean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Berpakaian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rapi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sopan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merokok</a:t>
            </a:r>
            <a:endParaRPr lang="en-US" sz="2400" dirty="0" smtClean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Sikap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menunjukkan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kesiapan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belajar</a:t>
            </a:r>
            <a:endParaRPr lang="en-US" sz="24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bahasa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sopan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layaknya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peserta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didik</a:t>
            </a:r>
            <a:endParaRPr lang="en-US" sz="24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 di link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format : </a:t>
            </a:r>
            <a:r>
              <a:rPr lang="en-US" sz="2400" b="1" dirty="0" err="1" smtClean="0">
                <a:solidFill>
                  <a:srgbClr val="7030A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NamaLengkap_NIM</a:t>
            </a:r>
            <a:r>
              <a:rPr lang="en-US" sz="2400" b="1" dirty="0" smtClean="0">
                <a:solidFill>
                  <a:srgbClr val="7030A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200" dirty="0" smtClean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8" y="1785096"/>
            <a:ext cx="5125814" cy="4658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59557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xmlns="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703007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5" y="113673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:a16="http://schemas.microsoft.com/office/drawing/2014/main" xmlns="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8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:a16="http://schemas.microsoft.com/office/drawing/2014/main" xmlns="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:a16="http://schemas.microsoft.com/office/drawing/2014/main" xmlns="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:a16="http://schemas.microsoft.com/office/drawing/2014/main" xmlns="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:a16="http://schemas.microsoft.com/office/drawing/2014/main" xmlns="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:a16="http://schemas.microsoft.com/office/drawing/2014/main" xmlns="" id="{C588C52D-80A6-4F80-A500-521AC130A284}"/>
              </a:ext>
            </a:extLst>
          </p:cNvPr>
          <p:cNvGrpSpPr/>
          <p:nvPr/>
        </p:nvGrpSpPr>
        <p:grpSpPr>
          <a:xfrm>
            <a:off x="6312158" y="3096687"/>
            <a:ext cx="268965" cy="313895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:a16="http://schemas.microsoft.com/office/drawing/2014/main" xmlns="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:a16="http://schemas.microsoft.com/office/drawing/2014/main" xmlns="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:a16="http://schemas.microsoft.com/office/drawing/2014/main" xmlns="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:a16="http://schemas.microsoft.com/office/drawing/2014/main" xmlns="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:a16="http://schemas.microsoft.com/office/drawing/2014/main" xmlns="" id="{43A4C1CA-2A07-4B1B-AC27-0EA28D6C2144}"/>
              </a:ext>
            </a:extLst>
          </p:cNvPr>
          <p:cNvGrpSpPr/>
          <p:nvPr/>
        </p:nvGrpSpPr>
        <p:grpSpPr>
          <a:xfrm>
            <a:off x="6291080" y="4399253"/>
            <a:ext cx="241272" cy="313895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:a16="http://schemas.microsoft.com/office/drawing/2014/main" xmlns="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:a16="http://schemas.microsoft.com/office/drawing/2014/main" xmlns="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:a16="http://schemas.microsoft.com/office/drawing/2014/main" xmlns="" id="{0EC2054B-9DC5-4796-8BAD-4400B36EB723}"/>
              </a:ext>
            </a:extLst>
          </p:cNvPr>
          <p:cNvGrpSpPr/>
          <p:nvPr/>
        </p:nvGrpSpPr>
        <p:grpSpPr>
          <a:xfrm>
            <a:off x="6291082" y="5703007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:a16="http://schemas.microsoft.com/office/drawing/2014/main" xmlns="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:a16="http://schemas.microsoft.com/office/drawing/2014/main" xmlns="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:a16="http://schemas.microsoft.com/office/drawing/2014/main" xmlns="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:a16="http://schemas.microsoft.com/office/drawing/2014/main" xmlns="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:a16="http://schemas.microsoft.com/office/drawing/2014/main" xmlns="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:a16="http://schemas.microsoft.com/office/drawing/2014/main" xmlns="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:a16="http://schemas.microsoft.com/office/drawing/2014/main" xmlns="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:a16="http://schemas.microsoft.com/office/drawing/2014/main" xmlns="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9D095F5-8FF5-4E47-B69A-D10709623EB1}"/>
              </a:ext>
            </a:extLst>
          </p:cNvPr>
          <p:cNvSpPr txBox="1"/>
          <p:nvPr/>
        </p:nvSpPr>
        <p:spPr>
          <a:xfrm>
            <a:off x="333153" y="1122802"/>
            <a:ext cx="10076602" cy="6115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dilaksanakan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sebanyak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delapan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kali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berlangsung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selama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120 </a:t>
            </a:r>
            <a:r>
              <a:rPr lang="en-US" sz="21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menit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000" dirty="0" err="1">
                <a:latin typeface="Tw Cen MT" panose="020B0602020104020603" pitchFamily="34" charset="0"/>
              </a:rPr>
              <a:t>Tuweb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setiap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mata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kuliah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terdiri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atas</a:t>
            </a:r>
            <a:r>
              <a:rPr lang="en-ID" sz="2000" dirty="0">
                <a:latin typeface="Tw Cen MT" panose="020B0602020104020603" pitchFamily="34" charset="0"/>
              </a:rPr>
              <a:t> 1 (</a:t>
            </a:r>
            <a:r>
              <a:rPr lang="en-ID" sz="2000" dirty="0" err="1">
                <a:latin typeface="Tw Cen MT" panose="020B0602020104020603" pitchFamily="34" charset="0"/>
              </a:rPr>
              <a:t>satu</a:t>
            </a:r>
            <a:r>
              <a:rPr lang="en-ID" sz="2000" dirty="0">
                <a:latin typeface="Tw Cen MT" panose="020B0602020104020603" pitchFamily="34" charset="0"/>
              </a:rPr>
              <a:t>) </a:t>
            </a:r>
            <a:r>
              <a:rPr lang="en-ID" sz="2000" dirty="0" err="1">
                <a:latin typeface="Tw Cen MT" panose="020B0602020104020603" pitchFamily="34" charset="0"/>
              </a:rPr>
              <a:t>prasesi</a:t>
            </a:r>
            <a:r>
              <a:rPr lang="en-ID" sz="2000" dirty="0">
                <a:latin typeface="Tw Cen MT" panose="020B0602020104020603" pitchFamily="34" charset="0"/>
              </a:rPr>
              <a:t> &amp; 8 (</a:t>
            </a:r>
            <a:r>
              <a:rPr lang="en-ID" sz="2000" dirty="0" err="1">
                <a:latin typeface="Tw Cen MT" panose="020B0602020104020603" pitchFamily="34" charset="0"/>
              </a:rPr>
              <a:t>delapan</a:t>
            </a:r>
            <a:r>
              <a:rPr lang="en-ID" sz="2000" dirty="0" smtClean="0">
                <a:latin typeface="Tw Cen MT" panose="020B0602020104020603" pitchFamily="34" charset="0"/>
              </a:rPr>
              <a:t>) </a:t>
            </a:r>
            <a:r>
              <a:rPr lang="en-ID" sz="2000" dirty="0" err="1" smtClean="0">
                <a:latin typeface="Tw Cen MT" panose="020B0602020104020603" pitchFamily="34" charset="0"/>
              </a:rPr>
              <a:t>pertemuan</a:t>
            </a:r>
            <a:r>
              <a:rPr lang="en-ID" sz="2000" dirty="0" smtClean="0">
                <a:latin typeface="Tw Cen MT" panose="020B0602020104020603" pitchFamily="34" charset="0"/>
              </a:rPr>
              <a:t>.</a:t>
            </a:r>
            <a:endParaRPr lang="en-US" sz="21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Mengerjakan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Tutorial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diberikan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akhir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Tutorial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dikerjakan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luar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TTM 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Daring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Jawaban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dikirimkan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tutor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b="1" dirty="0" smtClean="0">
                <a:solidFill>
                  <a:srgbClr val="7030A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lms.ut.ac.id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paling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lambat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1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kuliah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praktek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selain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mengirimkan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lms.ut.ac.id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juga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mengirimkan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laporan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praktik.ut.ac.id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berupa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laporan</a:t>
            </a:r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praktik</a:t>
            </a:r>
            <a:endParaRPr lang="en-US" sz="20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6. </a:t>
            </a:r>
            <a:r>
              <a:rPr lang="en-ID" sz="2000" b="1" dirty="0" err="1" smtClean="0">
                <a:solidFill>
                  <a:srgbClr val="7030A0"/>
                </a:solidFill>
                <a:latin typeface="Tw Cen MT" panose="020B0602020104020603" pitchFamily="34" charset="0"/>
              </a:rPr>
              <a:t>Pemantauan</a:t>
            </a:r>
            <a:r>
              <a:rPr lang="en-ID" sz="2000" dirty="0" smtClean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Pelaksanaan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Tuweb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dilakukan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oleh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b="1" dirty="0" err="1">
                <a:solidFill>
                  <a:srgbClr val="7030A0"/>
                </a:solidFill>
                <a:latin typeface="Tw Cen MT" panose="020B0602020104020603" pitchFamily="34" charset="0"/>
              </a:rPr>
              <a:t>petugas</a:t>
            </a:r>
            <a:r>
              <a:rPr lang="en-ID" sz="2000" dirty="0">
                <a:latin typeface="Tw Cen MT" panose="020B0602020104020603" pitchFamily="34" charset="0"/>
              </a:rPr>
              <a:t> yang </a:t>
            </a:r>
            <a:r>
              <a:rPr lang="en-ID" sz="2000" dirty="0" err="1">
                <a:latin typeface="Tw Cen MT" panose="020B0602020104020603" pitchFamily="34" charset="0"/>
              </a:rPr>
              <a:t>ditetapkan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dirty="0" err="1">
                <a:latin typeface="Tw Cen MT" panose="020B0602020104020603" pitchFamily="34" charset="0"/>
              </a:rPr>
              <a:t>oleh</a:t>
            </a:r>
            <a:r>
              <a:rPr lang="en-ID" sz="2000" dirty="0">
                <a:latin typeface="Tw Cen MT" panose="020B0602020104020603" pitchFamily="34" charset="0"/>
              </a:rPr>
              <a:t> UPBJJ </a:t>
            </a:r>
            <a:r>
              <a:rPr lang="en-ID" sz="2000" dirty="0" err="1">
                <a:latin typeface="Tw Cen MT" panose="020B0602020104020603" pitchFamily="34" charset="0"/>
              </a:rPr>
              <a:t>dan</a:t>
            </a:r>
            <a:r>
              <a:rPr lang="en-ID" sz="2000" dirty="0">
                <a:latin typeface="Tw Cen MT" panose="020B0602020104020603" pitchFamily="34" charset="0"/>
              </a:rPr>
              <a:t>/</a:t>
            </a:r>
            <a:r>
              <a:rPr lang="en-ID" sz="2000" dirty="0" err="1">
                <a:latin typeface="Tw Cen MT" panose="020B0602020104020603" pitchFamily="34" charset="0"/>
              </a:rPr>
              <a:t>atau</a:t>
            </a:r>
            <a:r>
              <a:rPr lang="en-ID" sz="2000" dirty="0">
                <a:latin typeface="Tw Cen MT" panose="020B0602020104020603" pitchFamily="34" charset="0"/>
              </a:rPr>
              <a:t> UT </a:t>
            </a:r>
            <a:r>
              <a:rPr lang="en-ID" sz="2000" dirty="0" err="1">
                <a:latin typeface="Tw Cen MT" panose="020B0602020104020603" pitchFamily="34" charset="0"/>
              </a:rPr>
              <a:t>Pusat</a:t>
            </a:r>
            <a:r>
              <a:rPr lang="en-ID" sz="2000" dirty="0">
                <a:latin typeface="Tw Cen MT" panose="020B0602020104020603" pitchFamily="34" charset="0"/>
              </a:rPr>
              <a:t>.</a:t>
            </a:r>
          </a:p>
          <a:p>
            <a:pPr algn="just"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21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669233" y="1096623"/>
            <a:ext cx="7350174" cy="32033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540829" y="460346"/>
            <a:ext cx="72148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1E3ADA"/>
                </a:solidFill>
              </a:rPr>
              <a:t>Pelaksanaan</a:t>
            </a:r>
            <a:r>
              <a:rPr lang="en-US" sz="3200" b="1" dirty="0" smtClean="0">
                <a:solidFill>
                  <a:srgbClr val="1E3ADA"/>
                </a:solidFill>
              </a:rPr>
              <a:t> </a:t>
            </a:r>
            <a:r>
              <a:rPr lang="en-US" sz="3200" b="1" dirty="0" err="1" smtClean="0">
                <a:solidFill>
                  <a:srgbClr val="1E3ADA"/>
                </a:solidFill>
              </a:rPr>
              <a:t>Tuweb</a:t>
            </a:r>
            <a:endParaRPr lang="en-US" sz="3200" b="1" dirty="0">
              <a:solidFill>
                <a:srgbClr val="1E3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166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xmlns="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-1" y="5694074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68" y="186532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:a16="http://schemas.microsoft.com/office/drawing/2014/main" xmlns="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8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:a16="http://schemas.microsoft.com/office/drawing/2014/main" xmlns="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:a16="http://schemas.microsoft.com/office/drawing/2014/main" xmlns="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:a16="http://schemas.microsoft.com/office/drawing/2014/main" xmlns="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:a16="http://schemas.microsoft.com/office/drawing/2014/main" xmlns="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:a16="http://schemas.microsoft.com/office/drawing/2014/main" xmlns="" id="{C588C52D-80A6-4F80-A500-521AC130A284}"/>
              </a:ext>
            </a:extLst>
          </p:cNvPr>
          <p:cNvGrpSpPr/>
          <p:nvPr/>
        </p:nvGrpSpPr>
        <p:grpSpPr>
          <a:xfrm>
            <a:off x="6312158" y="3096687"/>
            <a:ext cx="268965" cy="313895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:a16="http://schemas.microsoft.com/office/drawing/2014/main" xmlns="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:a16="http://schemas.microsoft.com/office/drawing/2014/main" xmlns="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:a16="http://schemas.microsoft.com/office/drawing/2014/main" xmlns="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:a16="http://schemas.microsoft.com/office/drawing/2014/main" xmlns="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:a16="http://schemas.microsoft.com/office/drawing/2014/main" xmlns="" id="{43A4C1CA-2A07-4B1B-AC27-0EA28D6C2144}"/>
              </a:ext>
            </a:extLst>
          </p:cNvPr>
          <p:cNvGrpSpPr/>
          <p:nvPr/>
        </p:nvGrpSpPr>
        <p:grpSpPr>
          <a:xfrm>
            <a:off x="6291080" y="4399253"/>
            <a:ext cx="241272" cy="313895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:a16="http://schemas.microsoft.com/office/drawing/2014/main" xmlns="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:a16="http://schemas.microsoft.com/office/drawing/2014/main" xmlns="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:a16="http://schemas.microsoft.com/office/drawing/2014/main" xmlns="" id="{0EC2054B-9DC5-4796-8BAD-4400B36EB723}"/>
              </a:ext>
            </a:extLst>
          </p:cNvPr>
          <p:cNvGrpSpPr/>
          <p:nvPr/>
        </p:nvGrpSpPr>
        <p:grpSpPr>
          <a:xfrm>
            <a:off x="6291082" y="5703007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:a16="http://schemas.microsoft.com/office/drawing/2014/main" xmlns="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:a16="http://schemas.microsoft.com/office/drawing/2014/main" xmlns="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:a16="http://schemas.microsoft.com/office/drawing/2014/main" xmlns="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:a16="http://schemas.microsoft.com/office/drawing/2014/main" xmlns="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:a16="http://schemas.microsoft.com/office/drawing/2014/main" xmlns="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:a16="http://schemas.microsoft.com/office/drawing/2014/main" xmlns="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:a16="http://schemas.microsoft.com/office/drawing/2014/main" xmlns="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:a16="http://schemas.microsoft.com/office/drawing/2014/main" xmlns="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9D095F5-8FF5-4E47-B69A-D10709623EB1}"/>
              </a:ext>
            </a:extLst>
          </p:cNvPr>
          <p:cNvSpPr txBox="1"/>
          <p:nvPr/>
        </p:nvSpPr>
        <p:spPr>
          <a:xfrm>
            <a:off x="409568" y="1336546"/>
            <a:ext cx="9970212" cy="6532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3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berhak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mendapat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TTM Daring </a:t>
            </a:r>
            <a:r>
              <a:rPr lang="en-US" sz="23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apabila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hadir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minimal </a:t>
            </a:r>
            <a:r>
              <a:rPr lang="en-US" sz="23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kali </a:t>
            </a:r>
            <a:r>
              <a:rPr lang="en-US" sz="23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US" sz="23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3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r>
              <a:rPr lang="en-US" sz="23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terdiri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70%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3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3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tutorial </a:t>
            </a:r>
            <a:r>
              <a:rPr lang="en-US" sz="23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3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30% </a:t>
            </a:r>
            <a:r>
              <a:rPr lang="en-US" sz="2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3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3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3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 </a:t>
            </a:r>
            <a:r>
              <a:rPr lang="en-US" sz="23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tutorial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rata-rata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tiga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3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partisipasi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dihitung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keaktifan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meliputi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kehadiran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keaktifan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kelas</a:t>
            </a:r>
            <a:r>
              <a:rPr lang="en-US" sz="2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Daring.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Komposisi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kontribusi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kuliah</a:t>
            </a:r>
            <a:r>
              <a:rPr lang="id-ID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tabLst>
                <a:tab pos="344488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Tuweb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d-ID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Tuweb dan 50%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UAS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  <a:tabLst>
                <a:tab pos="344488" algn="l"/>
                <a:tab pos="2325688" algn="l"/>
                <a:tab pos="2908300" algn="l"/>
                <a:tab pos="3489325" algn="l"/>
                <a:tab pos="4070350" algn="l"/>
                <a:tab pos="4652963" algn="l"/>
                <a:tab pos="5233988" algn="l"/>
                <a:tab pos="5816600" algn="l"/>
                <a:tab pos="6397625" algn="l"/>
                <a:tab pos="6978650" algn="l"/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TUWEB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berkontribusi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kuliah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UAS ≥30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d-ID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600" dirty="0" smtClean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2600" dirty="0">
              <a:solidFill>
                <a:srgbClr val="000000"/>
              </a:solidFill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821930" y="1170665"/>
            <a:ext cx="7620859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821929" y="186529"/>
            <a:ext cx="3572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3600" b="1" dirty="0" err="1" smtClean="0">
                <a:solidFill>
                  <a:srgbClr val="1E3ADA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Penilaian</a:t>
            </a:r>
            <a:r>
              <a:rPr lang="en-US" sz="3600" b="1" dirty="0" smtClean="0">
                <a:solidFill>
                  <a:srgbClr val="1E3ADA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1E3ADA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Tuweb</a:t>
            </a:r>
            <a:endParaRPr lang="en-US" sz="3600" b="1" dirty="0">
              <a:solidFill>
                <a:srgbClr val="1E3ADA"/>
              </a:solidFill>
              <a:latin typeface="Baskerville Old Face" panose="0202060208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5930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1165547-DF3A-4694-9097-2BDAF2003713}"/>
              </a:ext>
            </a:extLst>
          </p:cNvPr>
          <p:cNvSpPr txBox="1"/>
          <p:nvPr/>
        </p:nvSpPr>
        <p:spPr>
          <a:xfrm>
            <a:off x="3446045" y="2749805"/>
            <a:ext cx="615290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ID" sz="3200" b="1" cap="all" dirty="0">
                <a:latin typeface="Tw Cen MT" panose="020B0602020104020603" pitchFamily="34" charset="0"/>
              </a:rPr>
              <a:t>TUTORIAL </a:t>
            </a:r>
            <a:r>
              <a:rPr lang="en-ID" sz="3200" b="1" cap="all" dirty="0" smtClean="0">
                <a:latin typeface="Tw Cen MT" panose="020B0602020104020603" pitchFamily="34" charset="0"/>
              </a:rPr>
              <a:t>ONLINE (</a:t>
            </a:r>
            <a:r>
              <a:rPr lang="en-ID" sz="3200" b="1" cap="all" dirty="0" err="1" smtClean="0">
                <a:latin typeface="Tw Cen MT" panose="020B0602020104020603" pitchFamily="34" charset="0"/>
              </a:rPr>
              <a:t>tuton</a:t>
            </a:r>
            <a:r>
              <a:rPr lang="en-ID" sz="3200" b="1" cap="all" dirty="0" smtClean="0">
                <a:latin typeface="Tw Cen MT" panose="020B0602020104020603" pitchFamily="34" charset="0"/>
              </a:rPr>
              <a:t>)</a:t>
            </a:r>
          </a:p>
          <a:p>
            <a:pPr algn="r"/>
            <a:r>
              <a:rPr lang="en-ID" sz="3200" b="1" cap="all" dirty="0" smtClean="0">
                <a:latin typeface="Tw Cen MT" panose="020B0602020104020603" pitchFamily="34" charset="0"/>
              </a:rPr>
              <a:t>MASA (</a:t>
            </a:r>
            <a:r>
              <a:rPr lang="en-ID" sz="3200" b="1" cap="all" dirty="0" smtClean="0">
                <a:latin typeface="Tw Cen MT" panose="020B0602020104020603" pitchFamily="34" charset="0"/>
              </a:rPr>
              <a:t>202</a:t>
            </a:r>
            <a:r>
              <a:rPr lang="id-ID" sz="3200" b="1" cap="all" dirty="0" smtClean="0">
                <a:latin typeface="Tw Cen MT" panose="020B0602020104020603" pitchFamily="34" charset="0"/>
              </a:rPr>
              <a:t>2.1</a:t>
            </a:r>
            <a:r>
              <a:rPr lang="en-ID" sz="3200" b="1" cap="all" dirty="0" smtClean="0">
                <a:latin typeface="Tw Cen MT" panose="020B0602020104020603" pitchFamily="34" charset="0"/>
              </a:rPr>
              <a:t>)</a:t>
            </a:r>
            <a:endParaRPr lang="en-ID" sz="3200" b="1" cap="all" dirty="0">
              <a:latin typeface="Tw Cen MT" panose="020B0602020104020603" pitchFamily="34" charset="0"/>
            </a:endParaRPr>
          </a:p>
        </p:txBody>
      </p:sp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FC42AF61-8E1E-4D95-A5C1-D04FE347DE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630124"/>
            <a:ext cx="10688638" cy="2048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745D74E-47AD-4A00-97D4-A559CF587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40" y="1711641"/>
            <a:ext cx="2668390" cy="248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22831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altLang="id-ID" smtClean="0"/>
          </a:p>
        </p:txBody>
      </p:sp>
      <p:pic>
        <p:nvPicPr>
          <p:cNvPr id="196612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680022" y="463261"/>
            <a:ext cx="7845510" cy="108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/>
          <a:lstStyle/>
          <a:p>
            <a:pPr algn="r" eaLnBrk="0" hangingPunct="0">
              <a:defRPr/>
            </a:pPr>
            <a:r>
              <a:rPr lang="en-US" sz="2800" b="1" dirty="0" err="1" smtClean="0">
                <a:solidFill>
                  <a:srgbClr val="0000CC"/>
                </a:solidFill>
                <a:latin typeface="+mj-lt"/>
                <a:cs typeface="+mj-cs"/>
              </a:rPr>
              <a:t>Waktu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j-cs"/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  <a:latin typeface="+mj-lt"/>
                <a:cs typeface="+mj-cs"/>
              </a:rPr>
              <a:t>Pelaksanaan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j-cs"/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  <a:latin typeface="+mj-lt"/>
                <a:cs typeface="+mj-cs"/>
              </a:rPr>
              <a:t>Kegiatan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j-cs"/>
              </a:rPr>
              <a:t> TUTON</a:t>
            </a:r>
            <a:endParaRPr lang="en-US" sz="2800" b="1" dirty="0">
              <a:solidFill>
                <a:srgbClr val="0000CC"/>
              </a:solidFill>
              <a:latin typeface="+mj-lt"/>
              <a:cs typeface="+mj-cs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799349" y="2989337"/>
            <a:ext cx="7125758" cy="216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/>
          <a:lstStyle/>
          <a:p>
            <a:pPr marL="373063" indent="-373063" eaLnBrk="0" hangingPunct="0">
              <a:spcBef>
                <a:spcPct val="20000"/>
              </a:spcBef>
            </a:pPr>
            <a:r>
              <a:rPr lang="en-US" altLang="id-ID" sz="2400" dirty="0" smtClean="0">
                <a:latin typeface="Baskerville Old Face" pitchFamily="18" charset="0"/>
              </a:rPr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904673" y="1563688"/>
            <a:ext cx="7620859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160768"/>
              </p:ext>
            </p:extLst>
          </p:nvPr>
        </p:nvGraphicFramePr>
        <p:xfrm>
          <a:off x="799347" y="1981225"/>
          <a:ext cx="9225492" cy="3073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4400"/>
                <a:gridCol w="5051092"/>
              </a:tblGrid>
              <a:tr h="738610">
                <a:tc>
                  <a:txBody>
                    <a:bodyPr/>
                    <a:lstStyle/>
                    <a:p>
                      <a:pPr algn="ctr"/>
                      <a:r>
                        <a:rPr lang="en-US" sz="3100" dirty="0" err="1" smtClean="0"/>
                        <a:t>Kegiatan</a:t>
                      </a:r>
                      <a:endParaRPr lang="en-US" sz="3100" dirty="0"/>
                    </a:p>
                  </a:txBody>
                  <a:tcPr marL="80165" marR="80165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100" dirty="0" err="1" smtClean="0"/>
                        <a:t>Tanggal</a:t>
                      </a:r>
                      <a:endParaRPr lang="en-US" sz="3100" dirty="0"/>
                    </a:p>
                  </a:txBody>
                  <a:tcPr marL="80165" marR="80165" marT="50419" marB="50419"/>
                </a:tc>
              </a:tr>
              <a:tr h="1308029">
                <a:tc>
                  <a:txBody>
                    <a:bodyPr/>
                    <a:lstStyle/>
                    <a:p>
                      <a:r>
                        <a:rPr lang="fi-FI" sz="2800" b="1" dirty="0" smtClean="0"/>
                        <a:t>Aktivasi Tutorial Online dan Pengisian Form Kesediaan Mengikuti Tuton </a:t>
                      </a:r>
                      <a:endParaRPr lang="en-US" sz="2800" b="1" dirty="0"/>
                    </a:p>
                  </a:txBody>
                  <a:tcPr marL="80165" marR="80165" marT="50419" marB="50419"/>
                </a:tc>
                <a:tc>
                  <a:txBody>
                    <a:bodyPr/>
                    <a:lstStyle/>
                    <a:p>
                      <a:r>
                        <a:rPr lang="id-ID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Sampai dengan 28</a:t>
                      </a:r>
                      <a:r>
                        <a:rPr lang="id-ID" sz="28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Maret 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  <a:r>
                        <a:rPr lang="id-ID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800" b="1" dirty="0"/>
                    </a:p>
                  </a:txBody>
                  <a:tcPr marL="80165" marR="80165" marT="50419" marB="50419"/>
                </a:tc>
              </a:tr>
              <a:tr h="526895"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Tutorial Online</a:t>
                      </a:r>
                      <a:endParaRPr lang="en-US" sz="2800" b="1" dirty="0"/>
                    </a:p>
                  </a:txBody>
                  <a:tcPr marL="80165" marR="80165" marT="50419" marB="50419"/>
                </a:tc>
                <a:tc>
                  <a:txBody>
                    <a:bodyPr/>
                    <a:lstStyle/>
                    <a:p>
                      <a:r>
                        <a:rPr lang="da-DK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 April 2022 – 12 Juni 2022</a:t>
                      </a:r>
                      <a:endParaRPr lang="en-US" sz="2800" b="1" dirty="0"/>
                    </a:p>
                  </a:txBody>
                  <a:tcPr marL="80165" marR="80165" marT="50419" marB="504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16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534988" y="1765300"/>
          <a:ext cx="9618663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221"/>
                <a:gridCol w="3206221"/>
                <a:gridCol w="320622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4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390282" y="660180"/>
            <a:ext cx="331407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 anchorCtr="1"/>
          <a:lstStyle/>
          <a:p>
            <a:pPr eaLnBrk="0" hangingPunct="0">
              <a:defRPr/>
            </a:pPr>
            <a:r>
              <a:rPr lang="en-US" sz="3200" b="1" dirty="0" err="1" smtClean="0">
                <a:solidFill>
                  <a:srgbClr val="0000CC"/>
                </a:solidFill>
                <a:latin typeface="+mj-lt"/>
                <a:cs typeface="+mj-cs"/>
              </a:rPr>
              <a:t>Persiapan</a:t>
            </a:r>
            <a:r>
              <a:rPr lang="en-US" sz="3200" b="1" dirty="0" smtClean="0">
                <a:solidFill>
                  <a:srgbClr val="0000CC"/>
                </a:solidFill>
                <a:latin typeface="+mj-lt"/>
                <a:cs typeface="+mj-cs"/>
              </a:rPr>
              <a:t> </a:t>
            </a:r>
            <a:r>
              <a:rPr lang="en-US" sz="3200" b="1" dirty="0" err="1" smtClean="0">
                <a:solidFill>
                  <a:srgbClr val="0000CC"/>
                </a:solidFill>
                <a:latin typeface="+mj-lt"/>
                <a:cs typeface="+mj-cs"/>
              </a:rPr>
              <a:t>Tuton</a:t>
            </a:r>
            <a:endParaRPr lang="en-US" sz="3200" b="1" dirty="0">
              <a:solidFill>
                <a:srgbClr val="0000CC"/>
              </a:solidFill>
              <a:latin typeface="+mj-lt"/>
              <a:cs typeface="+mj-cs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735771" y="1405161"/>
            <a:ext cx="9952867" cy="221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 anchorCtr="1"/>
          <a:lstStyle/>
          <a:p>
            <a:pPr eaLnBrk="0" hangingPunct="0">
              <a:spcAft>
                <a:spcPts val="600"/>
              </a:spcAft>
              <a:buAutoNum type="arabicPeriod"/>
              <a:defRPr/>
            </a:pPr>
            <a:r>
              <a:rPr lang="id-ID" sz="2800" dirty="0" smtClean="0">
                <a:latin typeface="+mj-lt"/>
                <a:cs typeface="+mj-cs"/>
              </a:rPr>
              <a:t>Mengakses</a:t>
            </a:r>
            <a:r>
              <a:rPr lang="en-US" sz="2800" dirty="0" smtClean="0">
                <a:latin typeface="+mj-lt"/>
                <a:cs typeface="+mj-cs"/>
              </a:rPr>
              <a:t> </a:t>
            </a:r>
            <a:r>
              <a:rPr lang="id-ID" sz="2800" dirty="0">
                <a:hlinkClick r:id="rId3"/>
              </a:rPr>
              <a:t>https://elearning.ut.ac.id</a:t>
            </a:r>
            <a:r>
              <a:rPr lang="id-ID" sz="2800" dirty="0" smtClean="0">
                <a:hlinkClick r:id="rId3"/>
              </a:rPr>
              <a:t>/</a:t>
            </a:r>
            <a:endParaRPr lang="en-US" sz="2800" dirty="0">
              <a:solidFill>
                <a:srgbClr val="0000CC"/>
              </a:solidFill>
              <a:latin typeface="+mj-lt"/>
              <a:cs typeface="+mj-cs"/>
            </a:endParaRPr>
          </a:p>
          <a:p>
            <a:pPr eaLnBrk="0" hangingPunct="0">
              <a:spcAft>
                <a:spcPts val="600"/>
              </a:spcAft>
              <a:buAutoNum type="arabicPeriod"/>
              <a:defRPr/>
            </a:pPr>
            <a:r>
              <a:rPr lang="id-ID" sz="2800" b="1" dirty="0" smtClean="0">
                <a:solidFill>
                  <a:srgbClr val="FF0000"/>
                </a:solidFill>
                <a:sym typeface="Wingdings" pitchFamily="2" charset="2"/>
              </a:rPr>
              <a:t>Aktivasi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sym typeface="Wingdings" pitchFamily="2" charset="2"/>
              </a:rPr>
              <a:t>=&gt;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400" dirty="0" err="1" smtClean="0">
                <a:sym typeface="Wingdings" pitchFamily="2" charset="2"/>
              </a:rPr>
              <a:t>siapkan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id-ID" sz="2400" dirty="0" smtClean="0">
                <a:sym typeface="Wingdings" pitchFamily="2" charset="2"/>
              </a:rPr>
              <a:t>data </a:t>
            </a:r>
            <a:r>
              <a:rPr lang="id-ID" sz="2400" dirty="0">
                <a:sym typeface="Wingdings" pitchFamily="2" charset="2"/>
              </a:rPr>
              <a:t>NIM, Tanggal Lahir dan email “gmail</a:t>
            </a:r>
            <a:r>
              <a:rPr lang="id-ID" sz="2400" dirty="0" smtClean="0">
                <a:sym typeface="Wingdings" pitchFamily="2" charset="2"/>
              </a:rPr>
              <a:t>”</a:t>
            </a:r>
            <a:endParaRPr lang="en-US" sz="2400" dirty="0" smtClean="0">
              <a:sym typeface="Wingdings" pitchFamily="2" charset="2"/>
            </a:endParaRPr>
          </a:p>
          <a:p>
            <a:pPr eaLnBrk="0" hangingPunct="0">
              <a:spcAft>
                <a:spcPts val="600"/>
              </a:spcAft>
              <a:buAutoNum type="arabicPeriod"/>
              <a:defRPr/>
            </a:pPr>
            <a:r>
              <a:rPr lang="en-US" sz="2400" dirty="0" smtClean="0">
                <a:sym typeface="Wingdings" pitchFamily="2" charset="2"/>
              </a:rPr>
              <a:t> Login =&gt; username </a:t>
            </a:r>
            <a:r>
              <a:rPr lang="en-US" sz="2400" dirty="0" err="1" smtClean="0">
                <a:sym typeface="Wingdings" pitchFamily="2" charset="2"/>
              </a:rPr>
              <a:t>dan</a:t>
            </a:r>
            <a:r>
              <a:rPr lang="en-US" sz="2400" dirty="0" smtClean="0">
                <a:sym typeface="Wingdings" pitchFamily="2" charset="2"/>
              </a:rPr>
              <a:t> password </a:t>
            </a:r>
            <a:r>
              <a:rPr lang="en-US" sz="2400" dirty="0" err="1" smtClean="0">
                <a:sym typeface="Wingdings" pitchFamily="2" charset="2"/>
              </a:rPr>
              <a:t>akan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err="1" smtClean="0">
                <a:sym typeface="Wingdings" pitchFamily="2" charset="2"/>
              </a:rPr>
              <a:t>dikirim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err="1" smtClean="0">
                <a:sym typeface="Wingdings" pitchFamily="2" charset="2"/>
              </a:rPr>
              <a:t>ke</a:t>
            </a:r>
            <a:r>
              <a:rPr lang="en-US" sz="2400" dirty="0" smtClean="0">
                <a:sym typeface="Wingdings" pitchFamily="2" charset="2"/>
              </a:rPr>
              <a:t> email “</a:t>
            </a:r>
            <a:r>
              <a:rPr lang="en-US" sz="2400" dirty="0" err="1" smtClean="0">
                <a:sym typeface="Wingdings" pitchFamily="2" charset="2"/>
              </a:rPr>
              <a:t>gmail</a:t>
            </a:r>
            <a:r>
              <a:rPr lang="en-US" sz="2400" dirty="0" smtClean="0">
                <a:sym typeface="Wingdings" pitchFamily="2" charset="2"/>
              </a:rPr>
              <a:t>” </a:t>
            </a:r>
            <a:r>
              <a:rPr lang="en-US" sz="2400" dirty="0" err="1" smtClean="0">
                <a:sym typeface="Wingdings" pitchFamily="2" charset="2"/>
              </a:rPr>
              <a:t>nya</a:t>
            </a:r>
            <a:endParaRPr lang="en-US" sz="2400" dirty="0" smtClean="0">
              <a:sym typeface="Wingdings" pitchFamily="2" charset="2"/>
            </a:endParaRPr>
          </a:p>
          <a:p>
            <a:pPr eaLnBrk="0" hangingPunct="0">
              <a:spcAft>
                <a:spcPts val="600"/>
              </a:spcAft>
              <a:buAutoNum type="arabicPeriod"/>
              <a:defRPr/>
            </a:pP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sz="2400" b="1" dirty="0" err="1" smtClean="0">
                <a:solidFill>
                  <a:srgbClr val="FF0000"/>
                </a:solidFill>
                <a:sym typeface="Wingdings" pitchFamily="2" charset="2"/>
              </a:rPr>
              <a:t>engisi</a:t>
            </a:r>
            <a:r>
              <a:rPr lang="en-US" sz="2400" dirty="0" smtClean="0">
                <a:sym typeface="Wingdings" pitchFamily="2" charset="2"/>
              </a:rPr>
              <a:t> : form </a:t>
            </a:r>
            <a:r>
              <a:rPr lang="en-US" sz="2400" dirty="0" err="1" smtClean="0">
                <a:sym typeface="Wingdings" pitchFamily="2" charset="2"/>
              </a:rPr>
              <a:t>kesedian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err="1" smtClean="0">
                <a:sym typeface="Wingdings" pitchFamily="2" charset="2"/>
              </a:rPr>
              <a:t>mengikuti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err="1" smtClean="0">
                <a:sym typeface="Wingdings" pitchFamily="2" charset="2"/>
              </a:rPr>
              <a:t>tuton</a:t>
            </a:r>
            <a:endParaRPr lang="id-ID" sz="2800" dirty="0" smtClean="0">
              <a:latin typeface="+mj-lt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063" y="3645228"/>
            <a:ext cx="4961898" cy="271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="" xmlns:a16="http://schemas.microsoft.com/office/drawing/2014/main" id="{1619E4A2-A116-4DE3-B798-E124992D2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45"/>
          <a:stretch/>
        </p:blipFill>
        <p:spPr>
          <a:xfrm>
            <a:off x="0" y="5703005"/>
            <a:ext cx="10688638" cy="2048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29D4CE6-B652-44BA-906A-342EE248F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5" y="113670"/>
            <a:ext cx="1088547" cy="1014987"/>
          </a:xfrm>
          <a:prstGeom prst="rect">
            <a:avLst/>
          </a:prstGeom>
        </p:spPr>
      </p:pic>
      <p:grpSp>
        <p:nvGrpSpPr>
          <p:cNvPr id="35" name="Group 34" descr="This image is an icon of pen and paper. ">
            <a:extLst>
              <a:ext uri="{FF2B5EF4-FFF2-40B4-BE49-F238E27FC236}">
                <a16:creationId xmlns="" xmlns:a16="http://schemas.microsoft.com/office/drawing/2014/main" id="{E9C6B914-5688-4E99-AD54-55D9589046CA}"/>
              </a:ext>
            </a:extLst>
          </p:cNvPr>
          <p:cNvGrpSpPr/>
          <p:nvPr/>
        </p:nvGrpSpPr>
        <p:grpSpPr>
          <a:xfrm>
            <a:off x="6297657" y="1911638"/>
            <a:ext cx="228117" cy="285359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="" xmlns:a16="http://schemas.microsoft.com/office/drawing/2014/main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="" xmlns:a16="http://schemas.microsoft.com/office/drawing/2014/main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="" xmlns:a16="http://schemas.microsoft.com/office/drawing/2014/main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="" xmlns:a16="http://schemas.microsoft.com/office/drawing/2014/main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="" xmlns:a16="http://schemas.microsoft.com/office/drawing/2014/main" id="{C588C52D-80A6-4F80-A500-521AC130A284}"/>
              </a:ext>
            </a:extLst>
          </p:cNvPr>
          <p:cNvGrpSpPr/>
          <p:nvPr/>
        </p:nvGrpSpPr>
        <p:grpSpPr>
          <a:xfrm>
            <a:off x="6312158" y="3096687"/>
            <a:ext cx="268965" cy="313895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="" xmlns:a16="http://schemas.microsoft.com/office/drawing/2014/main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="" xmlns:a16="http://schemas.microsoft.com/office/drawing/2014/main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="" xmlns:a16="http://schemas.microsoft.com/office/drawing/2014/main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="" xmlns:a16="http://schemas.microsoft.com/office/drawing/2014/main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="" xmlns:a16="http://schemas.microsoft.com/office/drawing/2014/main" id="{43A4C1CA-2A07-4B1B-AC27-0EA28D6C2144}"/>
              </a:ext>
            </a:extLst>
          </p:cNvPr>
          <p:cNvGrpSpPr/>
          <p:nvPr/>
        </p:nvGrpSpPr>
        <p:grpSpPr>
          <a:xfrm>
            <a:off x="6291080" y="4399253"/>
            <a:ext cx="241271" cy="313895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="" xmlns:a16="http://schemas.microsoft.com/office/drawing/2014/main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="" xmlns:a16="http://schemas.microsoft.com/office/drawing/2014/main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="" xmlns:a16="http://schemas.microsoft.com/office/drawing/2014/main" id="{0EC2054B-9DC5-4796-8BAD-4400B36EB723}"/>
              </a:ext>
            </a:extLst>
          </p:cNvPr>
          <p:cNvGrpSpPr/>
          <p:nvPr/>
        </p:nvGrpSpPr>
        <p:grpSpPr>
          <a:xfrm>
            <a:off x="6291081" y="5703005"/>
            <a:ext cx="241274" cy="305179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="" xmlns:a16="http://schemas.microsoft.com/office/drawing/2014/main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="" xmlns:a16="http://schemas.microsoft.com/office/drawing/2014/main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="" xmlns:a16="http://schemas.microsoft.com/office/drawing/2014/main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="" xmlns:a16="http://schemas.microsoft.com/office/drawing/2014/main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="" xmlns:a16="http://schemas.microsoft.com/office/drawing/2014/main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="" xmlns:a16="http://schemas.microsoft.com/office/drawing/2014/main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="" xmlns:a16="http://schemas.microsoft.com/office/drawing/2014/main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="" xmlns:a16="http://schemas.microsoft.com/office/drawing/2014/main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9D095F5-8FF5-4E47-B69A-D10709623EB1}"/>
              </a:ext>
            </a:extLst>
          </p:cNvPr>
          <p:cNvSpPr txBox="1"/>
          <p:nvPr/>
        </p:nvSpPr>
        <p:spPr>
          <a:xfrm>
            <a:off x="426178" y="1214113"/>
            <a:ext cx="10076602" cy="5916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TUTON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dilaksanakan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sebanyak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8 (</a:t>
            </a:r>
            <a:r>
              <a:rPr lang="en-US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delapan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) kali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pertemuan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/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Minggu</a:t>
            </a:r>
            <a:r>
              <a:rPr lang="en-ID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  <a:endParaRPr lang="en-US" sz="2400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Mengisi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/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mencontreng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link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kehadiran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setiap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pertemuan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/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minggu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Kontribusi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nilai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20%.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Aktif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mengikuti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diskusi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Kontribusi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nilai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30%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Tugas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Tutorial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diberikan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pada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Pertemuan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/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minggu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ke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3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untuk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tugas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1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Pertemuan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/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minggu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ke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5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untuk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tugas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Pertemuan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/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minggu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ke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7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untuk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tugas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</a:p>
          <a:p>
            <a:pPr lvl="1" algn="just"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Kontribusi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nilai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tugas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50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%.</a:t>
            </a:r>
            <a:endParaRPr lang="en-US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Jawaban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tugas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dikirimkan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dengan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cara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upload di folder yang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telah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disediakan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di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kelas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Tuton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dengan</a:t>
            </a:r>
            <a:r>
              <a:rPr lang="en-US" sz="2400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batas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waktu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yang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sudah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id-ID" sz="2400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ditentukan</a:t>
            </a:r>
            <a:endParaRPr lang="en-US" sz="2400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2400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Nilai </a:t>
            </a:r>
            <a:r>
              <a:rPr lang="id-ID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Tuton 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a</a:t>
            </a:r>
            <a:r>
              <a:rPr lang="id-ID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kan memberi kontribusi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40%</a:t>
            </a:r>
            <a:r>
              <a:rPr lang="id-ID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terhadap nilai akhir mata kuliah apabila </a:t>
            </a:r>
            <a:r>
              <a:rPr lang="en-US" sz="2400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skor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UAS </a:t>
            </a:r>
            <a:r>
              <a:rPr lang="id-ID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mata kuliah tersebut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≥30 (</a:t>
            </a:r>
            <a:r>
              <a:rPr lang="en-US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skala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0-100)</a:t>
            </a:r>
            <a:endParaRPr lang="id-ID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545808" y="973113"/>
            <a:ext cx="7620859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522270" y="547339"/>
            <a:ext cx="5031762" cy="45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tabLst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b="1" dirty="0" err="1">
                <a:solidFill>
                  <a:srgbClr val="0000CC"/>
                </a:solidFill>
              </a:rPr>
              <a:t>Pelaksanaan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dan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Penilaian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</a:rPr>
              <a:t>Tuton</a:t>
            </a:r>
            <a:endParaRPr lang="en-US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897662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534988" y="1765300"/>
          <a:ext cx="9618663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221"/>
                <a:gridCol w="3206221"/>
                <a:gridCol w="320622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4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558633" y="638153"/>
            <a:ext cx="513000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 anchorCtr="1"/>
          <a:lstStyle/>
          <a:p>
            <a:pPr eaLnBrk="0" hangingPunct="0">
              <a:defRPr/>
            </a:pPr>
            <a:r>
              <a:rPr lang="id-ID" sz="2800" b="1" dirty="0" smtClean="0">
                <a:solidFill>
                  <a:srgbClr val="0000CC"/>
                </a:solidFill>
                <a:latin typeface="+mj-lt"/>
                <a:cs typeface="+mj-cs"/>
              </a:rPr>
              <a:t>Layanan </a:t>
            </a:r>
            <a:r>
              <a:rPr lang="en-US" sz="2800" b="1" dirty="0" err="1" smtClean="0">
                <a:solidFill>
                  <a:srgbClr val="0000CC"/>
                </a:solidFill>
                <a:latin typeface="+mj-lt"/>
                <a:cs typeface="+mj-cs"/>
              </a:rPr>
              <a:t>Belajar</a:t>
            </a:r>
            <a:r>
              <a:rPr lang="id-ID" sz="2800" b="1" dirty="0" smtClean="0">
                <a:solidFill>
                  <a:srgbClr val="0000CC"/>
                </a:solidFill>
                <a:latin typeface="+mj-lt"/>
                <a:cs typeface="+mj-cs"/>
              </a:rPr>
              <a:t> </a:t>
            </a:r>
            <a:r>
              <a:rPr lang="en-US" sz="2800" b="1" dirty="0" smtClean="0">
                <a:solidFill>
                  <a:srgbClr val="0000CC"/>
                </a:solidFill>
                <a:latin typeface="+mj-lt"/>
                <a:cs typeface="+mj-cs"/>
              </a:rPr>
              <a:t>Online</a:t>
            </a:r>
            <a:endParaRPr lang="en-US" sz="2800" b="1" dirty="0">
              <a:solidFill>
                <a:srgbClr val="0000CC"/>
              </a:solidFill>
              <a:latin typeface="+mj-lt"/>
              <a:cs typeface="+mj-cs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735771" y="1405161"/>
            <a:ext cx="9952867" cy="443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 anchorCtr="1"/>
          <a:lstStyle/>
          <a:p>
            <a:pPr algn="just" eaLnBrk="0" hangingPunct="0">
              <a:spcAft>
                <a:spcPts val="600"/>
              </a:spcAft>
              <a:defRPr/>
            </a:pPr>
            <a:r>
              <a:rPr lang="id-ID" sz="2800" dirty="0" smtClean="0">
                <a:latin typeface="+mj-lt"/>
                <a:cs typeface="+mj-cs"/>
              </a:rPr>
              <a:t>Cara mengakses: </a:t>
            </a:r>
          </a:p>
          <a:p>
            <a:pPr marL="363538" algn="just" eaLnBrk="0" hangingPunct="0">
              <a:spcAft>
                <a:spcPts val="600"/>
              </a:spcAft>
              <a:defRPr/>
            </a:pPr>
            <a:r>
              <a:rPr lang="id-ID" sz="2800" dirty="0" smtClean="0">
                <a:solidFill>
                  <a:srgbClr val="0000CC"/>
                </a:solidFill>
                <a:hlinkClick r:id="rId3"/>
              </a:rPr>
              <a:t>www.ut.ac.id</a:t>
            </a:r>
            <a:r>
              <a:rPr lang="id-ID" sz="2800" dirty="0" smtClean="0">
                <a:solidFill>
                  <a:srgbClr val="0000CC"/>
                </a:solidFill>
              </a:rPr>
              <a:t> </a:t>
            </a:r>
            <a:r>
              <a:rPr lang="id-ID" sz="2800" dirty="0" smtClean="0">
                <a:solidFill>
                  <a:srgbClr val="0000CC"/>
                </a:solidFill>
                <a:sym typeface="Wingdings" pitchFamily="2" charset="2"/>
              </a:rPr>
              <a:t> UT Online Layanan Belajar Online  :</a:t>
            </a:r>
            <a:endParaRPr lang="en-US" sz="2800" dirty="0" smtClean="0">
              <a:solidFill>
                <a:srgbClr val="0000CC"/>
              </a:solidFill>
              <a:latin typeface="+mj-lt"/>
              <a:cs typeface="+mj-cs"/>
            </a:endParaRPr>
          </a:p>
          <a:p>
            <a:pPr marL="539750" indent="-176213">
              <a:buAutoNum type="arabicPeriod"/>
              <a:tabLst>
                <a:tab pos="539750" algn="l"/>
              </a:tabLst>
            </a:pPr>
            <a:r>
              <a:rPr lang="id-ID" dirty="0" smtClean="0"/>
              <a:t> Perpustakaan Digital</a:t>
            </a:r>
          </a:p>
          <a:p>
            <a:pPr marL="539750" indent="-176213">
              <a:buAutoNum type="arabicPeriod"/>
              <a:tabLst>
                <a:tab pos="620713" algn="l"/>
              </a:tabLst>
            </a:pPr>
            <a:r>
              <a:rPr lang="id-ID" dirty="0" smtClean="0">
                <a:solidFill>
                  <a:srgbClr val="FF0000"/>
                </a:solidFill>
              </a:rPr>
              <a:t>Tutorial Online (TutOn)</a:t>
            </a:r>
            <a:r>
              <a:rPr lang="id-ID" dirty="0">
                <a:solidFill>
                  <a:srgbClr val="1D08B8"/>
                </a:solidFill>
              </a:rPr>
              <a:t> </a:t>
            </a:r>
            <a:r>
              <a:rPr lang="id-ID" sz="3200" b="1" dirty="0">
                <a:solidFill>
                  <a:srgbClr val="1D08B8"/>
                </a:solidFill>
                <a:latin typeface="Bernard MT Condensed" panose="02050806060905020404" pitchFamily="18" charset="0"/>
              </a:rPr>
              <a:t>√</a:t>
            </a:r>
            <a:endParaRPr lang="id-ID" b="1" dirty="0" smtClean="0">
              <a:solidFill>
                <a:srgbClr val="FF0000"/>
              </a:solidFill>
              <a:latin typeface="Bernard MT Condensed" panose="02050806060905020404" pitchFamily="18" charset="0"/>
            </a:endParaRPr>
          </a:p>
          <a:p>
            <a:pPr marL="539750" indent="-176213">
              <a:buAutoNum type="arabicPeriod"/>
              <a:tabLst>
                <a:tab pos="539750" algn="l"/>
              </a:tabLst>
            </a:pPr>
            <a:r>
              <a:rPr lang="id-ID" dirty="0" smtClean="0"/>
              <a:t> Praktikum/Dry Lab</a:t>
            </a:r>
          </a:p>
          <a:p>
            <a:pPr marL="539750" indent="-176213">
              <a:buAutoNum type="arabicPeriod"/>
              <a:tabLst>
                <a:tab pos="539750" algn="l"/>
              </a:tabLst>
            </a:pPr>
            <a:r>
              <a:rPr lang="id-ID" dirty="0" smtClean="0"/>
              <a:t> Latihan Mandiri</a:t>
            </a:r>
            <a:endParaRPr lang="en-US" dirty="0" smtClean="0"/>
          </a:p>
          <a:p>
            <a:pPr marL="539750" indent="-176213">
              <a:buAutoNum type="arabicPeriod"/>
              <a:tabLst>
                <a:tab pos="539750" algn="l"/>
              </a:tabLst>
            </a:pPr>
            <a:endParaRPr lang="id-ID" dirty="0" smtClean="0"/>
          </a:p>
          <a:p>
            <a:pPr algn="just" eaLnBrk="0" hangingPunct="0">
              <a:defRPr/>
            </a:pPr>
            <a:endParaRPr lang="en-US" sz="2800" dirty="0">
              <a:solidFill>
                <a:srgbClr val="0000CC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44399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4" name="Content Placeholder 3" descr="slide2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0644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858624" y="1301077"/>
            <a:ext cx="9295026" cy="5144644"/>
            <a:chOff x="190561" y="1995479"/>
            <a:chExt cx="7511212" cy="4464497"/>
          </a:xfrm>
        </p:grpSpPr>
        <p:sp>
          <p:nvSpPr>
            <p:cNvPr id="9" name="Rounded Rectangle 8"/>
            <p:cNvSpPr/>
            <p:nvPr/>
          </p:nvSpPr>
          <p:spPr>
            <a:xfrm>
              <a:off x="343659" y="3281356"/>
              <a:ext cx="2357455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 smtClean="0">
                  <a:solidFill>
                    <a:schemeClr val="tx1"/>
                  </a:solidFill>
                </a:rPr>
                <a:t>Bahan</a:t>
              </a:r>
              <a:r>
                <a:rPr lang="en-US" b="1" dirty="0" smtClean="0">
                  <a:solidFill>
                    <a:schemeClr val="tx1"/>
                  </a:solidFill>
                </a:rPr>
                <a:t> Ajar </a:t>
              </a:r>
              <a:r>
                <a:rPr lang="en-US" b="1" dirty="0" err="1" smtClean="0">
                  <a:solidFill>
                    <a:schemeClr val="tx1"/>
                  </a:solidFill>
                </a:rPr>
                <a:t>Cetak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br>
                <a:rPr lang="en-US" b="1" dirty="0" smtClean="0">
                  <a:solidFill>
                    <a:schemeClr val="tx1"/>
                  </a:solidFill>
                </a:rPr>
              </a:br>
              <a:r>
                <a:rPr lang="en-US" b="1" dirty="0" smtClean="0">
                  <a:solidFill>
                    <a:schemeClr val="tx1"/>
                  </a:solidFill>
                </a:rPr>
                <a:t>(</a:t>
              </a:r>
              <a:r>
                <a:rPr lang="en-US" b="1" dirty="0" err="1" smtClean="0">
                  <a:solidFill>
                    <a:srgbClr val="FF0000"/>
                  </a:solidFill>
                </a:rPr>
                <a:t>Buku</a:t>
              </a:r>
              <a:r>
                <a:rPr lang="en-US" b="1" dirty="0" smtClean="0">
                  <a:solidFill>
                    <a:srgbClr val="FF0000"/>
                  </a:solidFill>
                </a:rPr>
                <a:t>/</a:t>
              </a:r>
              <a:r>
                <a:rPr lang="en-US" b="1" dirty="0" err="1" smtClean="0">
                  <a:solidFill>
                    <a:srgbClr val="FF0000"/>
                  </a:solidFill>
                </a:rPr>
                <a:t>Modul</a:t>
              </a:r>
              <a:r>
                <a:rPr lang="en-US" b="1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558503" y="3281355"/>
              <a:ext cx="2643205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</a:rPr>
                <a:t>Bahan</a:t>
              </a:r>
              <a:r>
                <a:rPr lang="en-US" dirty="0" smtClean="0">
                  <a:solidFill>
                    <a:schemeClr val="tx1"/>
                  </a:solidFill>
                </a:rPr>
                <a:t> Ajar Digital</a:t>
              </a:r>
              <a:br>
                <a:rPr lang="en-US" dirty="0" smtClean="0">
                  <a:solidFill>
                    <a:schemeClr val="tx1"/>
                  </a:solidFill>
                </a:rPr>
              </a:br>
              <a:r>
                <a:rPr lang="en-US" dirty="0" smtClean="0">
                  <a:solidFill>
                    <a:schemeClr val="tx1"/>
                  </a:solidFill>
                </a:rPr>
                <a:t>(</a:t>
              </a:r>
              <a:r>
                <a:rPr lang="en-US" dirty="0" err="1" smtClean="0">
                  <a:solidFill>
                    <a:srgbClr val="FF0000"/>
                  </a:solidFill>
                </a:rPr>
                <a:t>Aplikas</a:t>
              </a:r>
              <a:r>
                <a:rPr lang="en-US" dirty="0" err="1" smtClean="0">
                  <a:solidFill>
                    <a:schemeClr val="tx1"/>
                  </a:solidFill>
                </a:rPr>
                <a:t>i</a:t>
              </a:r>
              <a:r>
                <a:rPr lang="en-US" dirty="0" smtClean="0">
                  <a:solidFill>
                    <a:schemeClr val="tx1"/>
                  </a:solidFill>
                </a:rPr>
                <a:t>)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201051" y="1995479"/>
              <a:ext cx="2786082" cy="78581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solidFill>
                    <a:srgbClr val="1D08B8"/>
                  </a:solidFill>
                </a:rPr>
                <a:t>Layanan</a:t>
              </a:r>
              <a:r>
                <a:rPr lang="en-US" sz="2800" dirty="0" smtClean="0">
                  <a:solidFill>
                    <a:schemeClr val="tx1"/>
                  </a:solidFill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</a:rPr>
                <a:t>Bahan</a:t>
              </a:r>
              <a:r>
                <a:rPr lang="en-US" sz="2800" dirty="0" smtClean="0">
                  <a:solidFill>
                    <a:schemeClr val="tx1"/>
                  </a:solidFill>
                </a:rPr>
                <a:t> Ajar </a:t>
              </a:r>
              <a:endParaRPr lang="id-ID" sz="28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/>
            <p:cNvCxnSpPr>
              <a:stCxn id="34" idx="2"/>
            </p:cNvCxnSpPr>
            <p:nvPr/>
          </p:nvCxnSpPr>
          <p:spPr>
            <a:xfrm rot="16200000" flipH="1">
              <a:off x="4540647" y="1834742"/>
              <a:ext cx="500058" cy="23931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10800000" flipV="1">
              <a:off x="1522386" y="2781297"/>
              <a:ext cx="2071706" cy="50005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unded Rectangle 50"/>
            <p:cNvSpPr/>
            <p:nvPr/>
          </p:nvSpPr>
          <p:spPr>
            <a:xfrm>
              <a:off x="4164537" y="4710920"/>
              <a:ext cx="3537236" cy="1749056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Cara </a:t>
              </a:r>
              <a:r>
                <a:rPr lang="en-US" dirty="0" err="1" smtClean="0">
                  <a:solidFill>
                    <a:schemeClr val="tx1"/>
                  </a:solidFill>
                </a:rPr>
                <a:t>Akses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nya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akan</a:t>
              </a:r>
              <a:r>
                <a:rPr lang="en-US" dirty="0" smtClean="0">
                  <a:solidFill>
                    <a:schemeClr val="tx1"/>
                  </a:solidFill>
                </a:rPr>
                <a:t> di </a:t>
              </a:r>
              <a:r>
                <a:rPr lang="en-US" dirty="0" err="1" smtClean="0">
                  <a:solidFill>
                    <a:schemeClr val="tx1"/>
                  </a:solidFill>
                </a:rPr>
                <a:t>berikan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pelatihan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pada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pelatihan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Ketrampilan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belajar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jarak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jauh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(PKBJJ)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/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b="1" dirty="0" err="1" smtClean="0">
                  <a:solidFill>
                    <a:srgbClr val="FF0000"/>
                  </a:solidFill>
                </a:rPr>
                <a:t>Minggu</a:t>
              </a:r>
              <a:r>
                <a:rPr lang="en-US" b="1" dirty="0" smtClean="0">
                  <a:solidFill>
                    <a:srgbClr val="FF0000"/>
                  </a:solidFill>
                </a:rPr>
                <a:t>, </a:t>
              </a:r>
              <a:r>
                <a:rPr lang="id-ID" b="1" dirty="0" smtClean="0">
                  <a:solidFill>
                    <a:srgbClr val="FF0000"/>
                  </a:solidFill>
                </a:rPr>
                <a:t>13 – 31  Maret 2022</a:t>
              </a:r>
              <a:endParaRPr lang="id-ID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90561" y="4710920"/>
              <a:ext cx="3357586" cy="1749056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1D08B8"/>
                  </a:solidFill>
                </a:rPr>
                <a:t>Cara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membaca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modul</a:t>
              </a:r>
              <a:r>
                <a:rPr lang="en-US" b="1" dirty="0" smtClean="0">
                  <a:solidFill>
                    <a:srgbClr val="1D08B8"/>
                  </a:solidFill>
                </a:rPr>
                <a:t> yang </a:t>
              </a:r>
              <a:r>
                <a:rPr lang="en-US" b="1" dirty="0" err="1" smtClean="0">
                  <a:solidFill>
                    <a:srgbClr val="1D08B8"/>
                  </a:solidFill>
                </a:rPr>
                <a:t>efektif</a:t>
              </a:r>
              <a:r>
                <a:rPr lang="en-US" b="1" dirty="0" smtClean="0">
                  <a:solidFill>
                    <a:srgbClr val="1D08B8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pada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pelatihan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Ketrampilan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belajar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jarak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jauh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(PKBJJ)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/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b="1" dirty="0" err="1" smtClean="0">
                  <a:solidFill>
                    <a:srgbClr val="FF0000"/>
                  </a:solidFill>
                </a:rPr>
                <a:t>Minggu</a:t>
              </a:r>
              <a:r>
                <a:rPr lang="en-US" b="1" dirty="0" smtClean="0">
                  <a:solidFill>
                    <a:srgbClr val="FF0000"/>
                  </a:solidFill>
                </a:rPr>
                <a:t>, </a:t>
              </a:r>
              <a:r>
                <a:rPr lang="id-ID" b="1" dirty="0" smtClean="0">
                  <a:solidFill>
                    <a:srgbClr val="FF0000"/>
                  </a:solidFill>
                </a:rPr>
                <a:t>13 – 31 Maret 2022</a:t>
              </a:r>
              <a:endParaRPr lang="id-ID" b="1" dirty="0" smtClean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28948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757089"/>
            <a:ext cx="10058400" cy="5405136"/>
          </a:xfrm>
          <a:prstGeom prst="rect">
            <a:avLst/>
          </a:prstGeom>
        </p:spPr>
      </p:pic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4" name="Content Placeholder 3" descr="slide2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4" y="35719"/>
            <a:ext cx="10702926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687846" y="638154"/>
            <a:ext cx="600079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 anchor="ctr" anchorCtr="1"/>
          <a:lstStyle/>
          <a:p>
            <a:pPr algn="r" eaLnBrk="0" hangingPunct="0">
              <a:defRPr/>
            </a:pPr>
            <a:endParaRPr lang="en-US" sz="2800" dirty="0">
              <a:solidFill>
                <a:srgbClr val="0000CC"/>
              </a:solidFill>
              <a:latin typeface="+mj-lt"/>
              <a:cs typeface="+mj-cs"/>
            </a:endParaRPr>
          </a:p>
        </p:txBody>
      </p:sp>
      <p:sp>
        <p:nvSpPr>
          <p:cNvPr id="7" name="Rectangle 5"/>
          <p:cNvSpPr txBox="1">
            <a:spLocks/>
          </p:cNvSpPr>
          <p:nvPr/>
        </p:nvSpPr>
        <p:spPr bwMode="auto">
          <a:xfrm>
            <a:off x="1338578" y="3866250"/>
            <a:ext cx="9371012" cy="274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96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askerville Old Face" pitchFamily="18" charset="0"/>
                <a:ea typeface="Batang" pitchFamily="18" charset="-127"/>
                <a:cs typeface="+mj-cs"/>
              </a:rPr>
              <a:t>Terima</a:t>
            </a:r>
            <a:r>
              <a:rPr kumimoji="0" lang="id-ID" sz="4400" b="1" i="0" u="none" strike="noStrike" kern="1200" cap="none" spc="0" normalizeH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askerville Old Face" pitchFamily="18" charset="0"/>
                <a:ea typeface="Batang" pitchFamily="18" charset="-127"/>
                <a:cs typeface="+mj-cs"/>
              </a:rPr>
              <a:t> Kasih</a:t>
            </a:r>
          </a:p>
          <a:p>
            <a:pPr algn="ctr">
              <a:defRPr/>
            </a:pPr>
            <a:r>
              <a:rPr lang="en-US" sz="4000" dirty="0" err="1" smtClean="0">
                <a:solidFill>
                  <a:srgbClr val="FF00FF"/>
                </a:solidFill>
                <a:latin typeface="Lucida Handwriting" pitchFamily="66" charset="0"/>
              </a:rPr>
              <a:t>Semoga</a:t>
            </a:r>
            <a:r>
              <a:rPr lang="en-US" sz="4000" dirty="0" smtClean="0">
                <a:solidFill>
                  <a:srgbClr val="FF00FF"/>
                </a:solidFill>
                <a:latin typeface="Lucida Handwriting" pitchFamily="66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Lucida Handwriting" pitchFamily="66" charset="0"/>
              </a:rPr>
              <a:t>bermanfaat</a:t>
            </a:r>
            <a:endParaRPr kumimoji="0" lang="id-ID" sz="4000" b="1" u="none" strike="noStrike" kern="1200" cap="none" spc="0" normalizeH="0" baseline="0" noProof="0" dirty="0" smtClean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Lucida Handwriting" pitchFamily="66" charset="0"/>
              <a:ea typeface="Batang" pitchFamily="18" charset="-127"/>
              <a:cs typeface="+mj-cs"/>
            </a:endParaRPr>
          </a:p>
          <a:p>
            <a:pPr marL="0" marR="0" lvl="0" indent="0" algn="ctr" defTabSz="496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odoni MT" pitchFamily="18" charset="0"/>
                <a:ea typeface="Batang" pitchFamily="18" charset="-127"/>
                <a:cs typeface="+mj-cs"/>
              </a:rPr>
              <a:t>Selamat menempuh Pendidikan di Universitas Terbuka</a:t>
            </a:r>
          </a:p>
          <a:p>
            <a:pPr marL="0" marR="0" lvl="0" indent="0" algn="ctr" defTabSz="496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d-ID" sz="2400" b="1" dirty="0" smtClean="0">
                <a:solidFill>
                  <a:srgbClr val="1D08B8"/>
                </a:solidFill>
                <a:latin typeface="Bodoni MT" pitchFamily="18" charset="0"/>
                <a:ea typeface="Batang" pitchFamily="18" charset="-127"/>
                <a:cs typeface="+mj-cs"/>
              </a:rPr>
              <a:t>d</a:t>
            </a: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odoni MT" pitchFamily="18" charset="0"/>
                <a:ea typeface="Batang" pitchFamily="18" charset="-127"/>
                <a:cs typeface="+mj-cs"/>
              </a:rPr>
              <a:t>an</a:t>
            </a:r>
            <a:r>
              <a:rPr kumimoji="0" lang="id-ID" sz="2400" b="1" i="0" u="none" strike="noStrike" kern="1200" cap="none" spc="0" normalizeH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odoni MT" pitchFamily="18" charset="0"/>
                <a:ea typeface="Batang" pitchFamily="18" charset="-127"/>
                <a:cs typeface="+mj-cs"/>
              </a:rPr>
              <a:t> </a:t>
            </a:r>
          </a:p>
          <a:p>
            <a:pPr marL="0" marR="0" lvl="0" indent="0" algn="ctr" defTabSz="496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odoni MT" pitchFamily="18" charset="0"/>
                <a:ea typeface="Batang" pitchFamily="18" charset="-127"/>
                <a:cs typeface="+mj-cs"/>
              </a:rPr>
              <a:t>Dengan Harapan Lulus </a:t>
            </a:r>
            <a:r>
              <a:rPr kumimoji="0" lang="id-ID" sz="2400" b="1" i="0" u="none" strike="noStrike" kern="1200" cap="none" spc="0" normalizeH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odoni MT" pitchFamily="18" charset="0"/>
                <a:ea typeface="Batang" pitchFamily="18" charset="-127"/>
                <a:cs typeface="+mj-cs"/>
              </a:rPr>
              <a:t>Tepat </a:t>
            </a:r>
            <a:r>
              <a:rPr kumimoji="0" lang="id-ID" sz="2400" b="1" i="0" u="none" strike="noStrike" kern="1200" cap="none" spc="0" normalizeH="0" noProof="0" dirty="0" smtClean="0">
                <a:ln>
                  <a:noFill/>
                </a:ln>
                <a:solidFill>
                  <a:srgbClr val="1D08B8"/>
                </a:solidFill>
                <a:effectLst/>
                <a:uLnTx/>
                <a:uFillTx/>
                <a:latin typeface="Bodoni MT" pitchFamily="18" charset="0"/>
                <a:ea typeface="Batang" pitchFamily="18" charset="-127"/>
                <a:cs typeface="+mj-cs"/>
              </a:rPr>
              <a:t>Waktu dengan nilai yang maksimal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1D08B8"/>
              </a:solidFill>
              <a:effectLst/>
              <a:uLnTx/>
              <a:uFillTx/>
              <a:latin typeface="Bodoni MT" pitchFamily="18" charset="0"/>
              <a:ea typeface="Batang" pitchFamily="18" charset="-127"/>
              <a:cs typeface="+mj-cs"/>
            </a:endParaRPr>
          </a:p>
        </p:txBody>
      </p:sp>
      <p:sp>
        <p:nvSpPr>
          <p:cNvPr id="10" name="Rectangle 5"/>
          <p:cNvSpPr txBox="1">
            <a:spLocks/>
          </p:cNvSpPr>
          <p:nvPr/>
        </p:nvSpPr>
        <p:spPr bwMode="auto">
          <a:xfrm>
            <a:off x="782639" y="3638549"/>
            <a:ext cx="937101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96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MS PGothic" pitchFamily="34" charset="-128"/>
              <a:cs typeface="+mj-cs"/>
            </a:endParaRPr>
          </a:p>
        </p:txBody>
      </p:sp>
      <p:sp>
        <p:nvSpPr>
          <p:cNvPr id="11" name="Rectangle 5"/>
          <p:cNvSpPr txBox="1">
            <a:spLocks/>
          </p:cNvSpPr>
          <p:nvPr/>
        </p:nvSpPr>
        <p:spPr bwMode="auto">
          <a:xfrm>
            <a:off x="782639" y="3995739"/>
            <a:ext cx="937101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968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MS PGothic" pitchFamily="34" charset="-128"/>
              <a:cs typeface="+mj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007" y="648747"/>
            <a:ext cx="6356866" cy="3416023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4804</TotalTime>
  <Words>814</Words>
  <Application>Microsoft Office PowerPoint</Application>
  <PresentationFormat>Custom</PresentationFormat>
  <Paragraphs>144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MS PGothic</vt:lpstr>
      <vt:lpstr>MS PGothic</vt:lpstr>
      <vt:lpstr>Arial</vt:lpstr>
      <vt:lpstr>Arial Black</vt:lpstr>
      <vt:lpstr>Baskerville Old Face</vt:lpstr>
      <vt:lpstr>Batang</vt:lpstr>
      <vt:lpstr>Bernard MT Condensed</vt:lpstr>
      <vt:lpstr>Bodoni MT</vt:lpstr>
      <vt:lpstr>Calibri</vt:lpstr>
      <vt:lpstr>Lucida Handwriting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Human resources slide 1</vt:lpstr>
      <vt:lpstr>PowerPoint Presentation</vt:lpstr>
      <vt:lpstr>Human resources slide 1</vt:lpstr>
      <vt:lpstr>PowerPoint Presentation</vt:lpstr>
      <vt:lpstr>Human resources slide 1</vt:lpstr>
      <vt:lpstr>Human resources slide 1</vt:lpstr>
      <vt:lpstr>Human resources slide 1</vt:lpstr>
      <vt:lpstr>Human resources slide 1</vt:lpstr>
      <vt:lpstr>Human resources slide 1</vt:lpstr>
      <vt:lpstr>Human resources slide 1</vt:lpstr>
      <vt:lpstr>PowerPoint Presentation</vt:lpstr>
      <vt:lpstr>PowerPoint Presentation</vt:lpstr>
      <vt:lpstr>Human resources slide 1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OCG</dc:creator>
  <cp:lastModifiedBy>Hartati</cp:lastModifiedBy>
  <cp:revision>633</cp:revision>
  <dcterms:created xsi:type="dcterms:W3CDTF">2010-05-03T08:00:36Z</dcterms:created>
  <dcterms:modified xsi:type="dcterms:W3CDTF">2022-03-11T04:49:04Z</dcterms:modified>
</cp:coreProperties>
</file>